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1"/>
  </p:sldMasterIdLst>
  <p:notesMasterIdLst>
    <p:notesMasterId r:id="rId40"/>
  </p:notesMasterIdLst>
  <p:handoutMasterIdLst>
    <p:handoutMasterId r:id="rId41"/>
  </p:handoutMasterIdLst>
  <p:sldIdLst>
    <p:sldId id="267" r:id="rId2"/>
    <p:sldId id="306" r:id="rId3"/>
    <p:sldId id="270" r:id="rId4"/>
    <p:sldId id="271" r:id="rId5"/>
    <p:sldId id="272" r:id="rId6"/>
    <p:sldId id="307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  <p:sldId id="294" r:id="rId29"/>
    <p:sldId id="296" r:id="rId30"/>
    <p:sldId id="297" r:id="rId31"/>
    <p:sldId id="298" r:id="rId32"/>
    <p:sldId id="299" r:id="rId33"/>
    <p:sldId id="300" r:id="rId34"/>
    <p:sldId id="301" r:id="rId35"/>
    <p:sldId id="302" r:id="rId36"/>
    <p:sldId id="303" r:id="rId37"/>
    <p:sldId id="308" r:id="rId38"/>
    <p:sldId id="266" r:id="rId39"/>
  </p:sldIdLst>
  <p:sldSz cx="7315200" cy="4114800"/>
  <p:notesSz cx="9926638" cy="67976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365125" indent="92075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730250" indent="18415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096963" indent="27463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462088" indent="366713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1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1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1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1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AD8A"/>
    <a:srgbClr val="494834"/>
    <a:srgbClr val="483225"/>
    <a:srgbClr val="81C9F0"/>
    <a:srgbClr val="000000"/>
    <a:srgbClr val="DDDDDD"/>
    <a:srgbClr val="EAEAEA"/>
    <a:srgbClr val="C1272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717" autoAdjust="0"/>
  </p:normalViewPr>
  <p:slideViewPr>
    <p:cSldViewPr>
      <p:cViewPr>
        <p:scale>
          <a:sx n="150" d="100"/>
          <a:sy n="150" d="100"/>
        </p:scale>
        <p:origin x="-1428" y="-246"/>
      </p:cViewPr>
      <p:guideLst>
        <p:guide orient="horz" pos="1296"/>
        <p:guide pos="23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-1908" y="-78"/>
      </p:cViewPr>
      <p:guideLst>
        <p:guide orient="horz" pos="2141"/>
        <p:guide pos="3127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ko-KR" altLang="ko-KR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2798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ko-KR" altLang="ko-KR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56612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ko-KR" altLang="ko-KR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2798" y="6456612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8FFCD16-1A0D-4356-8EE9-428434771B60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ko-KR" altLang="ko-KR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2798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ko-KR" altLang="ko-KR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697163" y="509588"/>
            <a:ext cx="4532312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2664" y="3228896"/>
            <a:ext cx="7941310" cy="3058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56612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ko-KR" altLang="ko-KR"/>
          </a:p>
        </p:txBody>
      </p:sp>
      <p:sp>
        <p:nvSpPr>
          <p:cNvPr id="512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2798" y="6456612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5AE2C96-CFAA-4F92-9BBE-1FD90BA774B4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1pPr>
    <a:lvl2pPr marL="365125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2pPr>
    <a:lvl3pPr marL="73025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3pPr>
    <a:lvl4pPr marL="109696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4pPr>
    <a:lvl5pPr marL="1462088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5pPr>
    <a:lvl6pPr marL="1828800" algn="l" defTabSz="36576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194560" algn="l" defTabSz="36576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560320" algn="l" defTabSz="36576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2926080" algn="l" defTabSz="36576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ko-KR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3BA415-ACAD-4531-8872-909A13DF1AC9}" type="slidenum">
              <a:rPr lang="en-US" altLang="ko-KR"/>
              <a:pPr/>
              <a:t>1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Aligning scans using</a:t>
            </a:r>
            <a:r>
              <a:rPr lang="en-US" altLang="ko-KR" baseline="0" dirty="0" smtClean="0"/>
              <a:t> an articulated model?  What does it mean?</a:t>
            </a:r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Articulated model = parts + movement of each part</a:t>
            </a:r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Parts: labels per vertex that say which part does this belong to</a:t>
            </a:r>
          </a:p>
          <a:p>
            <a:r>
              <a:rPr lang="en-US" altLang="ko-KR" baseline="0" dirty="0" smtClean="0"/>
              <a:t>Movement: Rigid transformation (rotation + translation) for each label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Figure out the labels and the movement so that the scans</a:t>
            </a:r>
            <a:r>
              <a:rPr lang="en-US" altLang="ko-KR" baseline="0" dirty="0" smtClean="0"/>
              <a:t> align</a:t>
            </a:r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Once we have all scans on the reference</a:t>
            </a:r>
            <a:r>
              <a:rPr lang="en-US" altLang="ko-KR" baseline="0" dirty="0" smtClean="0"/>
              <a:t> frame</a:t>
            </a:r>
          </a:p>
          <a:p>
            <a:r>
              <a:rPr lang="en-US" altLang="ko-KR" baseline="0" dirty="0" smtClean="0">
                <a:sym typeface="Wingdings" pitchFamily="2" charset="2"/>
              </a:rPr>
              <a:t>  Resample and reconstruct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err="1" smtClean="0"/>
              <a:t>Pairwise</a:t>
            </a:r>
            <a:r>
              <a:rPr lang="en-US" altLang="ko-KR" dirty="0" smtClean="0"/>
              <a:t> registration</a:t>
            </a:r>
          </a:p>
          <a:p>
            <a:r>
              <a:rPr lang="en-US" altLang="ko-KR" dirty="0" smtClean="0"/>
              <a:t>Output: Labels</a:t>
            </a:r>
            <a:r>
              <a:rPr lang="en-US" altLang="ko-KR" baseline="0" dirty="0" smtClean="0"/>
              <a:t> per vertex and transformations per label</a:t>
            </a:r>
          </a:p>
          <a:p>
            <a:r>
              <a:rPr lang="en-US" altLang="ko-KR" baseline="0" dirty="0" smtClean="0"/>
              <a:t>Not intended to be totally accurate, just close enough for a local optimization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We use the graph that we see</a:t>
            </a:r>
            <a:r>
              <a:rPr lang="en-US" altLang="ko-KR" baseline="0" dirty="0" smtClean="0"/>
              <a:t> on the right to perform global fitting</a:t>
            </a:r>
          </a:p>
          <a:p>
            <a:r>
              <a:rPr lang="en-US" altLang="ko-KR" baseline="0" dirty="0" smtClean="0"/>
              <a:t>The DSG maximizes the efficiency of the optimization algorithm</a:t>
            </a:r>
          </a:p>
          <a:p>
            <a:r>
              <a:rPr lang="en-US" altLang="ko-KR" baseline="0" dirty="0" smtClean="0">
                <a:sym typeface="Wingdings" pitchFamily="2" charset="2"/>
              </a:rPr>
              <a:t> Also updates the samples so that the entire surface seen so far is uniformly covered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Initialize DSG first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As we iterate through all frames</a:t>
            </a:r>
          </a:p>
          <a:p>
            <a:r>
              <a:rPr lang="en-US" altLang="ko-KR" dirty="0" smtClean="0">
                <a:sym typeface="Wingdings" pitchFamily="2" charset="2"/>
              </a:rPr>
              <a:t> Optimize</a:t>
            </a:r>
            <a:r>
              <a:rPr lang="en-US" altLang="ko-KR" baseline="0" dirty="0" smtClean="0">
                <a:sym typeface="Wingdings" pitchFamily="2" charset="2"/>
              </a:rPr>
              <a:t> alignment</a:t>
            </a:r>
          </a:p>
          <a:p>
            <a:endParaRPr lang="en-US" altLang="ko-KR" baseline="0" dirty="0" smtClean="0">
              <a:sym typeface="Wingdings" pitchFamily="2" charset="2"/>
            </a:endParaRPr>
          </a:p>
          <a:p>
            <a:r>
              <a:rPr lang="en-US" altLang="ko-KR" baseline="0" dirty="0" smtClean="0">
                <a:sym typeface="Wingdings" pitchFamily="2" charset="2"/>
              </a:rPr>
              <a:t>Now we’ll explain further</a:t>
            </a:r>
          </a:p>
          <a:p>
            <a:pPr marL="228600" indent="-228600">
              <a:buAutoNum type="arabicPeriod"/>
            </a:pPr>
            <a:r>
              <a:rPr lang="en-US" altLang="ko-KR" baseline="0" dirty="0" smtClean="0">
                <a:sym typeface="Wingdings" pitchFamily="2" charset="2"/>
              </a:rPr>
              <a:t>Initial Registration</a:t>
            </a:r>
          </a:p>
          <a:p>
            <a:pPr marL="228600" indent="-228600">
              <a:buAutoNum type="arabicPeriod"/>
            </a:pPr>
            <a:r>
              <a:rPr lang="en-US" altLang="ko-KR" baseline="0" dirty="0" smtClean="0">
                <a:sym typeface="Wingdings" pitchFamily="2" charset="2"/>
              </a:rPr>
              <a:t>Global Fit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16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17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18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19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2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20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21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22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Two specifics</a:t>
            </a:r>
          </a:p>
          <a:p>
            <a:pPr marL="228600" indent="-228600">
              <a:buAutoNum type="arabicPeriod"/>
            </a:pPr>
            <a:r>
              <a:rPr lang="en-US" altLang="ko-KR" dirty="0" smtClean="0"/>
              <a:t>Transformation (rotation + translation) optimization</a:t>
            </a:r>
          </a:p>
          <a:p>
            <a:pPr marL="228600" indent="-228600">
              <a:buAutoNum type="arabicPeriod"/>
            </a:pPr>
            <a:r>
              <a:rPr lang="en-US" altLang="ko-KR" dirty="0" smtClean="0"/>
              <a:t>Label optimization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We’ll talk about these steps in a little</a:t>
            </a:r>
            <a:r>
              <a:rPr lang="en-US" altLang="ko-KR" baseline="0" dirty="0" smtClean="0"/>
              <a:t> more detail.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23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24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25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26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27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28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29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The problem that</a:t>
            </a:r>
            <a:r>
              <a:rPr lang="en-US" altLang="ko-KR" baseline="0" dirty="0" smtClean="0"/>
              <a:t> I’ll talk about is scanning a 3d model of a real-world subject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As you know recently MS released the </a:t>
            </a:r>
            <a:r>
              <a:rPr lang="en-US" altLang="ko-KR" baseline="0" dirty="0" err="1" smtClean="0"/>
              <a:t>kinect</a:t>
            </a:r>
            <a:endParaRPr lang="en-US" altLang="ko-KR" baseline="0" dirty="0" smtClean="0"/>
          </a:p>
          <a:p>
            <a:r>
              <a:rPr lang="en-US" altLang="ko-KR" baseline="0" dirty="0" smtClean="0"/>
              <a:t>It’s a depth camera that outputs a z-buffer</a:t>
            </a:r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Application areas: </a:t>
            </a:r>
            <a:r>
              <a:rPr lang="en-US" altLang="ko-KR" baseline="0" dirty="0" err="1" smtClean="0"/>
              <a:t>mocap</a:t>
            </a:r>
            <a:r>
              <a:rPr lang="en-US" altLang="ko-KR" baseline="0" dirty="0" smtClean="0"/>
              <a:t>, 3d modeling</a:t>
            </a:r>
          </a:p>
          <a:p>
            <a:r>
              <a:rPr lang="en-US" altLang="ko-KR" baseline="0" dirty="0" smtClean="0"/>
              <a:t>This talk is about 3d modeling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30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31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32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33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34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35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36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080E03-BDDC-46CF-9D66-73E294E00C61}" type="slidenum">
              <a:rPr lang="en-US" altLang="ko-KR"/>
              <a:pPr/>
              <a:t>38</a:t>
            </a:fld>
            <a:endParaRPr lang="en-US" altLang="ko-KR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ko-KR" altLang="ko-KR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Many challenges to create</a:t>
            </a:r>
            <a:r>
              <a:rPr lang="en-US" altLang="ko-KR" baseline="0" dirty="0" smtClean="0"/>
              <a:t> a 3d model from scans</a:t>
            </a:r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Single viewpoint </a:t>
            </a:r>
            <a:r>
              <a:rPr lang="en-US" altLang="ko-KR" baseline="0" dirty="0" smtClean="0">
                <a:sym typeface="Wingdings" pitchFamily="2" charset="2"/>
              </a:rPr>
              <a:t> requires scan matching/alignment:  this is called registration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If</a:t>
            </a:r>
            <a:r>
              <a:rPr lang="en-US" altLang="ko-KR" baseline="0" dirty="0" smtClean="0"/>
              <a:t> the person moves while scanning </a:t>
            </a:r>
            <a:r>
              <a:rPr lang="en-US" altLang="ko-KR" baseline="0" dirty="0" smtClean="0">
                <a:sym typeface="Wingdings" pitchFamily="2" charset="2"/>
              </a:rPr>
              <a:t> need to extract and compensate for the motion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Techniques</a:t>
            </a:r>
            <a:r>
              <a:rPr lang="en-US" altLang="ko-KR" baseline="0" dirty="0" smtClean="0"/>
              <a:t> to create a 3d model from dynamic scans</a:t>
            </a:r>
            <a:endParaRPr lang="en-US" altLang="ko-KR" dirty="0" smtClean="0"/>
          </a:p>
          <a:p>
            <a:pPr>
              <a:buFont typeface="Wingdings"/>
              <a:buChar char="à"/>
            </a:pPr>
            <a:r>
              <a:rPr lang="en-US" altLang="ko-KR" dirty="0" smtClean="0">
                <a:sym typeface="Wingdings" pitchFamily="2" charset="2"/>
              </a:rPr>
              <a:t>Use a</a:t>
            </a:r>
            <a:r>
              <a:rPr lang="en-US" altLang="ko-KR" baseline="0" dirty="0" smtClean="0">
                <a:sym typeface="Wingdings" pitchFamily="2" charset="2"/>
              </a:rPr>
              <a:t> template, which is a complete 3d model of the subject (or similar shape) you are scanning</a:t>
            </a:r>
            <a:endParaRPr lang="en-US" altLang="ko-KR" dirty="0" smtClean="0"/>
          </a:p>
          <a:p>
            <a:pPr>
              <a:buFont typeface="Wingdings"/>
              <a:buNone/>
            </a:pPr>
            <a:endParaRPr lang="en-US" altLang="ko-KR" dirty="0" smtClean="0">
              <a:sym typeface="Wingdings" pitchFamily="2" charset="2"/>
            </a:endParaRPr>
          </a:p>
          <a:p>
            <a:r>
              <a:rPr lang="en-US" altLang="ko-KR" dirty="0" smtClean="0"/>
              <a:t>Allen: warping</a:t>
            </a:r>
          </a:p>
          <a:p>
            <a:r>
              <a:rPr lang="en-US" altLang="ko-KR" dirty="0" err="1" smtClean="0"/>
              <a:t>Anguelov</a:t>
            </a:r>
            <a:r>
              <a:rPr lang="en-US" altLang="ko-KR" dirty="0" smtClean="0"/>
              <a:t>:</a:t>
            </a:r>
            <a:r>
              <a:rPr lang="en-US" altLang="ko-KR" baseline="0" dirty="0" smtClean="0"/>
              <a:t> discrete optimization</a:t>
            </a:r>
          </a:p>
          <a:p>
            <a:r>
              <a:rPr lang="en-US" altLang="ko-KR" baseline="0" dirty="0" smtClean="0"/>
              <a:t>Li: coarse template tracking</a:t>
            </a:r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All require a template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Related work is to use silhouette data (multi-view) or markers</a:t>
            </a:r>
          </a:p>
          <a:p>
            <a:r>
              <a:rPr lang="en-US" altLang="ko-KR" dirty="0" smtClean="0">
                <a:sym typeface="Wingdings" pitchFamily="2" charset="2"/>
              </a:rPr>
              <a:t> </a:t>
            </a:r>
            <a:r>
              <a:rPr lang="en-US" altLang="ko-KR" dirty="0" smtClean="0"/>
              <a:t>Need many cameras to cover the full</a:t>
            </a:r>
            <a:r>
              <a:rPr lang="en-US" altLang="ko-KR" baseline="0" dirty="0" smtClean="0"/>
              <a:t> range of the subject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Methods that</a:t>
            </a:r>
            <a:r>
              <a:rPr lang="en-US" altLang="ko-KR" baseline="0" dirty="0" smtClean="0"/>
              <a:t> work without a template </a:t>
            </a:r>
            <a:r>
              <a:rPr lang="en-US" altLang="ko-KR" baseline="0" dirty="0" smtClean="0">
                <a:sym typeface="Wingdings" pitchFamily="2" charset="2"/>
              </a:rPr>
              <a:t> but limited</a:t>
            </a:r>
          </a:p>
          <a:p>
            <a:endParaRPr lang="en-US" altLang="ko-KR" baseline="0" dirty="0" smtClean="0">
              <a:sym typeface="Wingdings" pitchFamily="2" charset="2"/>
            </a:endParaRPr>
          </a:p>
          <a:p>
            <a:r>
              <a:rPr lang="en-US" altLang="ko-KR" baseline="0" dirty="0" smtClean="0">
                <a:sym typeface="Wingdings" pitchFamily="2" charset="2"/>
              </a:rPr>
              <a:t>Use can manually paint each part  reconstruct model</a:t>
            </a:r>
            <a:endParaRPr lang="en-US" altLang="ko-KR" dirty="0" smtClean="0">
              <a:sym typeface="Wingdings" pitchFamily="2" charset="2"/>
            </a:endParaRPr>
          </a:p>
          <a:p>
            <a:endParaRPr lang="en-US" altLang="ko-KR" baseline="0" dirty="0" smtClean="0">
              <a:sym typeface="Wingdings" pitchFamily="2" charset="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aseline="0" dirty="0" smtClean="0">
                <a:sym typeface="Wingdings" pitchFamily="2" charset="2"/>
              </a:rPr>
              <a:t>Scans move little between frames  reconstruct model</a:t>
            </a:r>
            <a:endParaRPr lang="en-US" altLang="ko-KR" dirty="0" smtClean="0">
              <a:sym typeface="Wingdings" pitchFamily="2" charset="2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E2C96-CFAA-4F92-9BBE-1FD90BA774B4}" type="slidenum">
              <a:rPr lang="en-US" altLang="ko-KR" smtClean="0"/>
              <a:pPr/>
              <a:t>8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Scans, not silhouettes</a:t>
            </a:r>
          </a:p>
          <a:p>
            <a:r>
              <a:rPr lang="en-US" altLang="ko-KR" dirty="0" smtClean="0"/>
              <a:t>Single or double view</a:t>
            </a:r>
          </a:p>
          <a:p>
            <a:r>
              <a:rPr lang="en-US" altLang="ko-KR" dirty="0" smtClean="0"/>
              <a:t>Articulated motion</a:t>
            </a:r>
          </a:p>
          <a:p>
            <a:r>
              <a:rPr lang="en-US" altLang="ko-KR" dirty="0" smtClean="0"/>
              <a:t>No template, markers, segmentation, skeleton needed</a:t>
            </a:r>
          </a:p>
          <a:p>
            <a:r>
              <a:rPr lang="en-US" altLang="ko-KR" dirty="0" smtClean="0"/>
              <a:t>Robust to fast motion, missing data</a:t>
            </a:r>
          </a:p>
          <a:p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CC3D4-B6EE-40C9-B821-E6A584712929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go-Right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200" y="3432175"/>
            <a:ext cx="213360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4642" y="685800"/>
            <a:ext cx="6746015" cy="946683"/>
          </a:xfrm>
        </p:spPr>
        <p:txBody>
          <a:bodyPr/>
          <a:lstStyle>
            <a:lvl1pPr algn="ctr">
              <a:defRPr sz="24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7181" y="2057400"/>
            <a:ext cx="6744970" cy="1604011"/>
          </a:xfrm>
        </p:spPr>
        <p:txBody>
          <a:bodyPr/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1" descr="C:\Users\장우영\Desktop\blankS2011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315200" cy="5334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152400" y="30162"/>
            <a:ext cx="6721475" cy="5032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152400" y="609600"/>
            <a:ext cx="7010400" cy="33686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"/>
          <p:cNvGrpSpPr>
            <a:grpSpLocks/>
          </p:cNvGrpSpPr>
          <p:nvPr userDrawn="1"/>
        </p:nvGrpSpPr>
        <p:grpSpPr bwMode="auto">
          <a:xfrm>
            <a:off x="0" y="0"/>
            <a:ext cx="7315200" cy="647700"/>
            <a:chOff x="0" y="0"/>
            <a:chExt cx="7315200" cy="647700"/>
          </a:xfrm>
        </p:grpSpPr>
        <p:pic>
          <p:nvPicPr>
            <p:cNvPr id="6" name="Picture 4" descr="S11_SlideBack3.png"/>
            <p:cNvPicPr>
              <a:picLocks noChangeAspect="1"/>
            </p:cNvPicPr>
            <p:nvPr/>
          </p:nvPicPr>
          <p:blipFill>
            <a:blip r:embed="rId2"/>
            <a:srcRect b="84259"/>
            <a:stretch>
              <a:fillRect/>
            </a:stretch>
          </p:blipFill>
          <p:spPr bwMode="auto">
            <a:xfrm>
              <a:off x="0" y="0"/>
              <a:ext cx="7315200" cy="647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5" descr="S11_LogoHor.png"/>
            <p:cNvPicPr>
              <a:picLocks noChangeAspect="1"/>
            </p:cNvPicPr>
            <p:nvPr/>
          </p:nvPicPr>
          <p:blipFill>
            <a:blip r:embed="rId3"/>
            <a:srcRect t="79630" r="54198"/>
            <a:stretch>
              <a:fillRect/>
            </a:stretch>
          </p:blipFill>
          <p:spPr bwMode="auto">
            <a:xfrm>
              <a:off x="5638800" y="40256"/>
              <a:ext cx="1584039" cy="493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6722110" cy="57912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43841" y="762000"/>
            <a:ext cx="3304540" cy="321564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70301" y="762000"/>
            <a:ext cx="3305810" cy="321564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4475" y="106363"/>
            <a:ext cx="67214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3152" tIns="36576" rIns="73152" bIns="3657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4475" y="914400"/>
            <a:ext cx="6731000" cy="306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3152" tIns="36576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dirty="0" smtClean="0"/>
              <a:t>Click to edit Master text styles</a:t>
            </a:r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</a:p>
          <a:p>
            <a:pPr lvl="3"/>
            <a:r>
              <a:rPr lang="en-US" altLang="ko-KR" dirty="0" smtClean="0"/>
              <a:t>Fourth level</a:t>
            </a:r>
          </a:p>
          <a:p>
            <a:pPr lvl="4"/>
            <a:r>
              <a:rPr lang="en-US" altLang="ko-KR" dirty="0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bg2"/>
          </a:solidFill>
          <a:effectLst/>
          <a:latin typeface="Myriad Pro"/>
          <a:ea typeface="Myriad Pro"/>
          <a:cs typeface="Myriad Pro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2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2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2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2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5pPr>
      <a:lvl6pPr marL="36576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itchFamily="-108" charset="0"/>
        </a:defRPr>
      </a:lvl6pPr>
      <a:lvl7pPr marL="73152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itchFamily="-108" charset="0"/>
        </a:defRPr>
      </a:lvl7pPr>
      <a:lvl8pPr marL="109728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itchFamily="-108" charset="0"/>
        </a:defRPr>
      </a:lvl8pPr>
      <a:lvl9pPr marL="146304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pitchFamily="-108" charset="0"/>
        </a:defRPr>
      </a:lvl9pPr>
    </p:titleStyle>
    <p:bodyStyle>
      <a:lvl1pPr marL="273050" indent="-273050" algn="l" rtl="0" eaLnBrk="0" fontAlgn="base" hangingPunct="0">
        <a:lnSpc>
          <a:spcPct val="100000"/>
        </a:lnSpc>
        <a:spcBef>
          <a:spcPts val="300"/>
        </a:spcBef>
        <a:spcAft>
          <a:spcPts val="300"/>
        </a:spcAft>
        <a:buClr>
          <a:srgbClr val="0C569E"/>
        </a:buClr>
        <a:buSzPct val="110000"/>
        <a:buChar char="•"/>
        <a:defRPr sz="2400">
          <a:solidFill>
            <a:schemeClr val="tx1"/>
          </a:solidFill>
          <a:effectLst/>
          <a:latin typeface="Corbel" pitchFamily="34" charset="0"/>
          <a:ea typeface="Corbel" pitchFamily="34" charset="0"/>
          <a:cs typeface="Corbel" pitchFamily="34" charset="0"/>
        </a:defRPr>
      </a:lvl1pPr>
      <a:lvl2pPr marL="593725" indent="-228600" algn="l" rtl="0" eaLnBrk="0" fontAlgn="base" hangingPunct="0">
        <a:lnSpc>
          <a:spcPct val="100000"/>
        </a:lnSpc>
        <a:spcBef>
          <a:spcPts val="300"/>
        </a:spcBef>
        <a:spcAft>
          <a:spcPts val="300"/>
        </a:spcAft>
        <a:buClr>
          <a:srgbClr val="0C569E"/>
        </a:buClr>
        <a:buSzPct val="110000"/>
        <a:buFont typeface="Arial" pitchFamily="34" charset="0"/>
        <a:buChar char="–"/>
        <a:defRPr sz="2000">
          <a:solidFill>
            <a:schemeClr val="tx1"/>
          </a:solidFill>
          <a:effectLst/>
          <a:latin typeface="Corbel" pitchFamily="34" charset="0"/>
          <a:ea typeface="Corbel" pitchFamily="34" charset="0"/>
        </a:defRPr>
      </a:lvl2pPr>
      <a:lvl3pPr marL="914400" indent="-182563" algn="l" rtl="0" eaLnBrk="0" fontAlgn="base" hangingPunct="0">
        <a:lnSpc>
          <a:spcPct val="100000"/>
        </a:lnSpc>
        <a:spcBef>
          <a:spcPts val="300"/>
        </a:spcBef>
        <a:spcAft>
          <a:spcPts val="300"/>
        </a:spcAft>
        <a:buClr>
          <a:srgbClr val="0C569E"/>
        </a:buClr>
        <a:buSzPct val="110000"/>
        <a:buChar char="•"/>
        <a:defRPr sz="1600">
          <a:solidFill>
            <a:schemeClr val="tx1"/>
          </a:solidFill>
          <a:effectLst/>
          <a:latin typeface="Corbel" pitchFamily="34" charset="0"/>
          <a:ea typeface="Corbel" pitchFamily="34" charset="0"/>
        </a:defRPr>
      </a:lvl3pPr>
      <a:lvl4pPr marL="1279525" indent="-182563" algn="l" rtl="0" eaLnBrk="0" fontAlgn="base" hangingPunct="0">
        <a:lnSpc>
          <a:spcPct val="100000"/>
        </a:lnSpc>
        <a:spcBef>
          <a:spcPts val="300"/>
        </a:spcBef>
        <a:spcAft>
          <a:spcPts val="300"/>
        </a:spcAft>
        <a:buClr>
          <a:srgbClr val="0C569E"/>
        </a:buClr>
        <a:buSzPct val="110000"/>
        <a:buFont typeface="Arial" pitchFamily="34" charset="0"/>
        <a:buChar char="–"/>
        <a:defRPr sz="1400">
          <a:solidFill>
            <a:schemeClr val="tx1"/>
          </a:solidFill>
          <a:effectLst/>
          <a:latin typeface="Corbel" pitchFamily="34" charset="0"/>
          <a:ea typeface="Corbel" pitchFamily="34" charset="0"/>
        </a:defRPr>
      </a:lvl4pPr>
      <a:lvl5pPr marL="1644650" indent="-182563" algn="l" rtl="0" eaLnBrk="0" fontAlgn="base" hangingPunct="0">
        <a:lnSpc>
          <a:spcPct val="100000"/>
        </a:lnSpc>
        <a:spcBef>
          <a:spcPts val="300"/>
        </a:spcBef>
        <a:spcAft>
          <a:spcPts val="300"/>
        </a:spcAft>
        <a:buClr>
          <a:srgbClr val="0C569E"/>
        </a:buClr>
        <a:buSzPct val="110000"/>
        <a:buFont typeface="Arial" pitchFamily="34" charset="0"/>
        <a:buChar char="›"/>
        <a:defRPr sz="1400">
          <a:solidFill>
            <a:schemeClr val="tx1"/>
          </a:solidFill>
          <a:effectLst/>
          <a:latin typeface="Corbel" pitchFamily="34" charset="0"/>
          <a:ea typeface="Corbel" pitchFamily="34" charset="0"/>
        </a:defRPr>
      </a:lvl5pPr>
      <a:lvl6pPr marL="2011680" indent="-182880" algn="l" rtl="0" fontAlgn="base">
        <a:lnSpc>
          <a:spcPct val="110000"/>
        </a:lnSpc>
        <a:spcBef>
          <a:spcPts val="480"/>
        </a:spcBef>
        <a:spcAft>
          <a:spcPts val="480"/>
        </a:spcAft>
        <a:buClr>
          <a:schemeClr val="accent2"/>
        </a:buClr>
        <a:buSzPct val="110000"/>
        <a:buFont typeface="Arial" pitchFamily="-108" charset="0"/>
        <a:buChar char="›"/>
        <a:defRPr sz="1600">
          <a:solidFill>
            <a:schemeClr val="tx2"/>
          </a:solidFill>
          <a:latin typeface="+mn-lt"/>
          <a:ea typeface="ＭＳ Ｐゴシック" pitchFamily="-108" charset="-128"/>
        </a:defRPr>
      </a:lvl6pPr>
      <a:lvl7pPr marL="2377440" indent="-182880" algn="l" rtl="0" fontAlgn="base">
        <a:lnSpc>
          <a:spcPct val="110000"/>
        </a:lnSpc>
        <a:spcBef>
          <a:spcPts val="480"/>
        </a:spcBef>
        <a:spcAft>
          <a:spcPts val="480"/>
        </a:spcAft>
        <a:buClr>
          <a:schemeClr val="accent2"/>
        </a:buClr>
        <a:buSzPct val="110000"/>
        <a:buFont typeface="Arial" pitchFamily="-108" charset="0"/>
        <a:buChar char="›"/>
        <a:defRPr sz="1600">
          <a:solidFill>
            <a:schemeClr val="tx2"/>
          </a:solidFill>
          <a:latin typeface="+mn-lt"/>
          <a:ea typeface="ＭＳ Ｐゴシック" pitchFamily="-108" charset="-128"/>
        </a:defRPr>
      </a:lvl7pPr>
      <a:lvl8pPr marL="2743200" indent="-182880" algn="l" rtl="0" fontAlgn="base">
        <a:lnSpc>
          <a:spcPct val="110000"/>
        </a:lnSpc>
        <a:spcBef>
          <a:spcPts val="480"/>
        </a:spcBef>
        <a:spcAft>
          <a:spcPts val="480"/>
        </a:spcAft>
        <a:buClr>
          <a:schemeClr val="accent2"/>
        </a:buClr>
        <a:buSzPct val="110000"/>
        <a:buFont typeface="Arial" pitchFamily="-108" charset="0"/>
        <a:buChar char="›"/>
        <a:defRPr sz="1600">
          <a:solidFill>
            <a:schemeClr val="tx2"/>
          </a:solidFill>
          <a:latin typeface="+mn-lt"/>
          <a:ea typeface="ＭＳ Ｐゴシック" pitchFamily="-108" charset="-128"/>
        </a:defRPr>
      </a:lvl8pPr>
      <a:lvl9pPr marL="3108960" indent="-182880" algn="l" rtl="0" fontAlgn="base">
        <a:lnSpc>
          <a:spcPct val="110000"/>
        </a:lnSpc>
        <a:spcBef>
          <a:spcPts val="480"/>
        </a:spcBef>
        <a:spcAft>
          <a:spcPts val="480"/>
        </a:spcAft>
        <a:buClr>
          <a:schemeClr val="accent2"/>
        </a:buClr>
        <a:buSzPct val="110000"/>
        <a:buFont typeface="Arial" pitchFamily="-108" charset="0"/>
        <a:buChar char="›"/>
        <a:defRPr sz="1600">
          <a:solidFill>
            <a:schemeClr val="tx2"/>
          </a:solidFill>
          <a:latin typeface="+mn-lt"/>
          <a:ea typeface="ＭＳ Ｐゴシック" pitchFamily="-108" charset="-128"/>
        </a:defRPr>
      </a:lvl9pPr>
    </p:bodyStyle>
    <p:otherStyle>
      <a:defPPr>
        <a:defRPr lang="en-US"/>
      </a:defPPr>
      <a:lvl1pPr marL="0" algn="l" defTabSz="36576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algn="l" defTabSz="36576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algn="l" defTabSz="36576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algn="l" defTabSz="36576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algn="l" defTabSz="36576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algn="l" defTabSz="36576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algn="l" defTabSz="36576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60320" algn="l" defTabSz="36576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26080" algn="l" defTabSz="36576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K:\Siggraph%202011\KCGS\FinalProcessing.avi" TargetMode="External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4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K:\Siggraph%202011\KCGS\Initialization.avi" TargetMode="Externa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K:\Siggraph%202011\KCGS\Initialization.avi" TargetMode="External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K:\Siggraph%202011\KCGS\Record1-5.avi" TargetMode="External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K:\Siggraph%202011\KCGS\Record1-5.avi" TargetMode="External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10" Type="http://schemas.openxmlformats.org/officeDocument/2006/relationships/image" Target="../media/image58.png"/><Relationship Id="rId4" Type="http://schemas.openxmlformats.org/officeDocument/2006/relationships/image" Target="../media/image29.jpeg"/><Relationship Id="rId9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9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10" Type="http://schemas.openxmlformats.org/officeDocument/2006/relationships/image" Target="../media/image58.png"/><Relationship Id="rId4" Type="http://schemas.openxmlformats.org/officeDocument/2006/relationships/image" Target="../media/image29.jpeg"/><Relationship Id="rId9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10" Type="http://schemas.openxmlformats.org/officeDocument/2006/relationships/image" Target="../media/image58.png"/><Relationship Id="rId4" Type="http://schemas.openxmlformats.org/officeDocument/2006/relationships/image" Target="../media/image29.jpeg"/><Relationship Id="rId9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K:\Siggraph%202011\KCGS\Robot.avi" TargetMode="External"/><Relationship Id="rId4" Type="http://schemas.openxmlformats.org/officeDocument/2006/relationships/image" Target="../media/image7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K:\Siggraph%202011\KCGS\PP2.avi" TargetMode="External"/><Relationship Id="rId4" Type="http://schemas.openxmlformats.org/officeDocument/2006/relationships/image" Target="../media/image7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K:\Siggraph%202011\KCGS\IK.avi" TargetMode="External"/><Relationship Id="rId4" Type="http://schemas.openxmlformats.org/officeDocument/2006/relationships/image" Target="../media/image7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K:\Siggraph%202011\KCGS\skel_anim_separate.avi" TargetMode="External"/><Relationship Id="rId1" Type="http://schemas.openxmlformats.org/officeDocument/2006/relationships/video" Target="file:///K:\Siggraph%202011\KCGS\Walkman2.avi" TargetMode="Externa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K:\Siggraph%202011\KCGS\Non-Rigid.avi" TargetMode="External"/><Relationship Id="rId4" Type="http://schemas.openxmlformats.org/officeDocument/2006/relationships/image" Target="../media/image7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11" Type="http://schemas.openxmlformats.org/officeDocument/2006/relationships/image" Target="../media/image36.png"/><Relationship Id="rId5" Type="http://schemas.openxmlformats.org/officeDocument/2006/relationships/image" Target="../media/image30.jpeg"/><Relationship Id="rId10" Type="http://schemas.openxmlformats.org/officeDocument/2006/relationships/image" Target="../media/image35.png"/><Relationship Id="rId4" Type="http://schemas.openxmlformats.org/officeDocument/2006/relationships/image" Target="../media/image29.jpeg"/><Relationship Id="rId9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video" Target="file:///K:\Siggraph%202011\KCGS\Anguelov04%20-%20Correlated%20Correspondence.wmv" TargetMode="External"/><Relationship Id="rId7" Type="http://schemas.openxmlformats.org/officeDocument/2006/relationships/image" Target="../media/image19.png"/><Relationship Id="rId2" Type="http://schemas.openxmlformats.org/officeDocument/2006/relationships/video" Target="file:///K:\Siggraph%202011\KCGS\siggraphAsia2009video.wmv" TargetMode="External"/><Relationship Id="rId1" Type="http://schemas.openxmlformats.org/officeDocument/2006/relationships/video" Target="file:///K:\Siggraph%202011\KCGS\Allen02%20-%20Articulated%20Body%20Deformation%20from%20Range%20Scan%20Data.wmv" TargetMode="External"/><Relationship Id="rId6" Type="http://schemas.openxmlformats.org/officeDocument/2006/relationships/image" Target="../media/image18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png"/><Relationship Id="rId2" Type="http://schemas.openxmlformats.org/officeDocument/2006/relationships/video" Target="file:///K:\Siggraph%202011\KCGS\deAguiar08%20-%20Performance%20Capture%20from%20Sparse%20Multi-view%20Video%20(2).wmv" TargetMode="External"/><Relationship Id="rId1" Type="http://schemas.openxmlformats.org/officeDocument/2006/relationships/video" Target="file:///K:\Siggraph%202011\KCGS\Vlasic08%20-%20Articulated%20Mesh%20Animation%20from%20Multi-View%20Silhouettes.wmv" TargetMode="Externa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video" Target="file:///K:\Siggraph%202011\KCGS\Pekelny08%20-%20Articulated%20Object%20Reconstruction%20(2).wmv" TargetMode="External"/><Relationship Id="rId7" Type="http://schemas.openxmlformats.org/officeDocument/2006/relationships/image" Target="../media/image26.png"/><Relationship Id="rId2" Type="http://schemas.openxmlformats.org/officeDocument/2006/relationships/video" Target="file:///K:\Siggraph%202011\KCGS\Pekelny08%20-%20Articulated%20Object%20Reconstruction%20(3).wmv" TargetMode="External"/><Relationship Id="rId1" Type="http://schemas.openxmlformats.org/officeDocument/2006/relationships/video" Target="file:///K:\Siggraph%202011\KCGS\Wand09%20-%20Efficient%20Reconstruction%20of%20Non-rigid%20Shape%20and%20Motion%20from%20Real-Time%203D%20Scanner%20Data.wmv" TargetMode="External"/><Relationship Id="rId6" Type="http://schemas.openxmlformats.org/officeDocument/2006/relationships/image" Target="../media/image25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11" Type="http://schemas.openxmlformats.org/officeDocument/2006/relationships/image" Target="../media/image36.png"/><Relationship Id="rId5" Type="http://schemas.openxmlformats.org/officeDocument/2006/relationships/image" Target="../media/image30.jpeg"/><Relationship Id="rId10" Type="http://schemas.openxmlformats.org/officeDocument/2006/relationships/image" Target="../media/image35.png"/><Relationship Id="rId4" Type="http://schemas.openxmlformats.org/officeDocument/2006/relationships/image" Target="../media/image29.jpeg"/><Relationship Id="rId9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11" Type="http://schemas.openxmlformats.org/officeDocument/2006/relationships/image" Target="../media/image36.png"/><Relationship Id="rId5" Type="http://schemas.openxmlformats.org/officeDocument/2006/relationships/image" Target="../media/image30.jpeg"/><Relationship Id="rId10" Type="http://schemas.openxmlformats.org/officeDocument/2006/relationships/image" Target="../media/image35.png"/><Relationship Id="rId4" Type="http://schemas.openxmlformats.org/officeDocument/2006/relationships/image" Target="../media/image29.jpeg"/><Relationship Id="rId9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Content Placeholder 1" descr="S11_PosterElements-Mountains.png"/>
          <p:cNvPicPr>
            <a:picLocks noGrp="1" noChangeAspect="1"/>
          </p:cNvPicPr>
          <p:nvPr>
            <p:ph idx="1"/>
          </p:nvPr>
        </p:nvPicPr>
        <p:blipFill>
          <a:blip r:embed="rId3"/>
          <a:srcRect l="7344" r="7533" b="13831"/>
          <a:stretch>
            <a:fillRect/>
          </a:stretch>
        </p:blipFill>
        <p:spPr>
          <a:xfrm>
            <a:off x="0" y="-12700"/>
            <a:ext cx="7391400" cy="4208463"/>
          </a:xfrm>
        </p:spPr>
      </p:pic>
      <p:pic>
        <p:nvPicPr>
          <p:cNvPr id="4" name="Picture 3" descr="S11_LogoVer.png"/>
          <p:cNvPicPr>
            <a:picLocks noChangeAspect="1"/>
          </p:cNvPicPr>
          <p:nvPr/>
        </p:nvPicPr>
        <p:blipFill>
          <a:blip r:embed="rId4"/>
          <a:srcRect t="74690" r="60570"/>
          <a:stretch>
            <a:fillRect/>
          </a:stretch>
        </p:blipFill>
        <p:spPr bwMode="auto">
          <a:xfrm>
            <a:off x="2057400" y="1031875"/>
            <a:ext cx="3517900" cy="216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모서리가 둥근 직사각형 23"/>
          <p:cNvSpPr/>
          <p:nvPr/>
        </p:nvSpPr>
        <p:spPr>
          <a:xfrm>
            <a:off x="3650635" y="1783071"/>
            <a:ext cx="3283565" cy="2073830"/>
          </a:xfrm>
          <a:prstGeom prst="roundRect">
            <a:avLst>
              <a:gd name="adj" fmla="val 9719"/>
            </a:avLst>
          </a:prstGeom>
          <a:solidFill>
            <a:schemeClr val="bg2">
              <a:lumMod val="10000"/>
              <a:lumOff val="90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endParaRPr lang="ko-KR" altLang="en-US">
              <a:latin typeface="Corbel" pitchFamily="34" charset="0"/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367070" y="1783071"/>
            <a:ext cx="2361862" cy="2073830"/>
          </a:xfrm>
          <a:prstGeom prst="roundRect">
            <a:avLst>
              <a:gd name="adj" fmla="val 9719"/>
            </a:avLst>
          </a:prstGeom>
          <a:solidFill>
            <a:schemeClr val="bg2">
              <a:lumMod val="10000"/>
              <a:lumOff val="90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endParaRPr lang="ko-KR" altLang="en-US">
              <a:latin typeface="Corbel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Registration as articulated modeling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For every frame, determine</a:t>
            </a:r>
          </a:p>
          <a:p>
            <a:pPr lvl="1"/>
            <a:r>
              <a:rPr lang="en-US" altLang="ko-KR" b="1" smtClean="0"/>
              <a:t>Labeling</a:t>
            </a:r>
            <a:r>
              <a:rPr lang="en-US" altLang="ko-KR" smtClean="0"/>
              <a:t> into constituent parts (per-vertex)</a:t>
            </a:r>
          </a:p>
          <a:p>
            <a:pPr lvl="1"/>
            <a:r>
              <a:rPr lang="en-US" altLang="ko-KR" b="1" smtClean="0"/>
              <a:t>Movement</a:t>
            </a:r>
            <a:r>
              <a:rPr lang="en-US" altLang="ko-KR" smtClean="0"/>
              <a:t> of each part into some reference (per-label)</a:t>
            </a:r>
            <a:endParaRPr lang="en-US" altLang="ko-KR" dirty="0" smtClean="0"/>
          </a:p>
        </p:txBody>
      </p:sp>
      <p:grpSp>
        <p:nvGrpSpPr>
          <p:cNvPr id="4" name="그룹 16"/>
          <p:cNvGrpSpPr/>
          <p:nvPr/>
        </p:nvGrpSpPr>
        <p:grpSpPr>
          <a:xfrm>
            <a:off x="449228" y="1898284"/>
            <a:ext cx="2090930" cy="1987916"/>
            <a:chOff x="780691" y="2211710"/>
            <a:chExt cx="2921153" cy="277723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50427" y="2211710"/>
              <a:ext cx="1134566" cy="2260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" name="TextBox 4"/>
            <p:cNvSpPr txBox="1"/>
            <p:nvPr/>
          </p:nvSpPr>
          <p:spPr>
            <a:xfrm>
              <a:off x="780691" y="4515966"/>
              <a:ext cx="1474033" cy="4729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600" smtClean="0">
                  <a:latin typeface="Corbel" pitchFamily="34" charset="0"/>
                </a:rPr>
                <a:t>Unlabeled</a:t>
              </a:r>
              <a:endParaRPr lang="ko-KR" altLang="en-US" sz="1600">
                <a:latin typeface="Corbel" pitchFamily="34" charset="0"/>
              </a:endParaRPr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55776" y="2211710"/>
              <a:ext cx="1080120" cy="2160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" name="TextBox 6"/>
            <p:cNvSpPr txBox="1"/>
            <p:nvPr/>
          </p:nvSpPr>
          <p:spPr>
            <a:xfrm>
              <a:off x="2489831" y="4515966"/>
              <a:ext cx="1212013" cy="4729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600" smtClean="0">
                  <a:latin typeface="Corbel" pitchFamily="34" charset="0"/>
                </a:rPr>
                <a:t>Labeled</a:t>
              </a:r>
              <a:endParaRPr lang="ko-KR" altLang="en-US" sz="1600">
                <a:latin typeface="Corbel" pitchFamily="34" charset="0"/>
              </a:endParaRPr>
            </a:p>
          </p:txBody>
        </p:sp>
      </p:grp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66859" y="1983351"/>
            <a:ext cx="999805" cy="1455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6273" y="1955890"/>
            <a:ext cx="735715" cy="1471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3948823" y="3525415"/>
            <a:ext cx="830612" cy="320088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pPr algn="ctr"/>
            <a:r>
              <a:rPr lang="en-US" altLang="ko-KR" sz="1600" smtClean="0">
                <a:latin typeface="Corbel" pitchFamily="34" charset="0"/>
              </a:rPr>
              <a:t>Labeled</a:t>
            </a:r>
            <a:endParaRPr lang="ko-KR" altLang="en-US" sz="1600">
              <a:latin typeface="Corbe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69374" y="3503829"/>
            <a:ext cx="1009315" cy="320088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pPr algn="ctr"/>
            <a:r>
              <a:rPr lang="en-US" altLang="ko-KR" sz="1600" smtClean="0">
                <a:latin typeface="Corbel" pitchFamily="34" charset="0"/>
              </a:rPr>
              <a:t>Reference</a:t>
            </a:r>
            <a:endParaRPr lang="ko-KR" altLang="en-US" sz="1600">
              <a:latin typeface="Corbel" pitchFamily="34" charset="0"/>
            </a:endParaRPr>
          </a:p>
        </p:txBody>
      </p:sp>
      <p:cxnSp>
        <p:nvCxnSpPr>
          <p:cNvPr id="20" name="직선 화살표 연결선 19"/>
          <p:cNvCxnSpPr/>
          <p:nvPr/>
        </p:nvCxnSpPr>
        <p:spPr>
          <a:xfrm>
            <a:off x="5090795" y="2704773"/>
            <a:ext cx="345638" cy="127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756116" y="2754946"/>
            <a:ext cx="1043811" cy="320088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pPr algn="ctr"/>
            <a:r>
              <a:rPr lang="en-US" altLang="ko-KR" sz="1600" smtClean="0">
                <a:latin typeface="Corbel" pitchFamily="34" charset="0"/>
              </a:rPr>
              <a:t>Alignment</a:t>
            </a:r>
            <a:endParaRPr lang="ko-KR" altLang="en-US" sz="160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FinalProcessing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870313" y="617240"/>
            <a:ext cx="4301278" cy="3225958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Registration as articulated modeling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1216" y="617240"/>
            <a:ext cx="2995533" cy="3168352"/>
          </a:xfrm>
        </p:spPr>
        <p:txBody>
          <a:bodyPr/>
          <a:lstStyle/>
          <a:p>
            <a:r>
              <a:rPr lang="en-US" altLang="ko-KR" smtClean="0"/>
              <a:t>Multiple frame registration: gather all frames into a reference</a:t>
            </a:r>
          </a:p>
          <a:p>
            <a:endParaRPr lang="en-US" altLang="ko-KR" smtClean="0"/>
          </a:p>
          <a:p>
            <a:r>
              <a:rPr lang="en-US" altLang="ko-KR" smtClean="0"/>
              <a:t>Resample surface, reconstruct mesh</a:t>
            </a:r>
            <a:endParaRPr lang="en-US" altLang="ko-KR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Algorithm Overview: Initial Registration</a:t>
            </a:r>
            <a:endParaRPr lang="ko-KR" altLang="en-US"/>
          </a:p>
        </p:txBody>
      </p:sp>
      <p:pic>
        <p:nvPicPr>
          <p:cNvPr id="4" name="Initialization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620685" y="588437"/>
            <a:ext cx="4493299" cy="3369974"/>
          </a:xfrm>
          <a:prstGeom prst="rect">
            <a:avLst/>
          </a:prstGeom>
        </p:spPr>
      </p:pic>
      <p:grpSp>
        <p:nvGrpSpPr>
          <p:cNvPr id="3" name="그룹 11"/>
          <p:cNvGrpSpPr/>
          <p:nvPr/>
        </p:nvGrpSpPr>
        <p:grpSpPr>
          <a:xfrm>
            <a:off x="374035" y="964272"/>
            <a:ext cx="2316402" cy="606033"/>
            <a:chOff x="251520" y="982780"/>
            <a:chExt cx="2895502" cy="757541"/>
          </a:xfrm>
        </p:grpSpPr>
        <p:pic>
          <p:nvPicPr>
            <p:cNvPr id="2050" name="Picture 2" descr="F:\000 Shape Data\TOG09\graphics\source\robotDepth2\snapshot-0000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1520" y="987574"/>
              <a:ext cx="375346" cy="747952"/>
            </a:xfrm>
            <a:prstGeom prst="rect">
              <a:avLst/>
            </a:prstGeom>
            <a:noFill/>
          </p:spPr>
        </p:pic>
        <p:pic>
          <p:nvPicPr>
            <p:cNvPr id="2051" name="Picture 3" descr="F:\000 Shape Data\TOG09\graphics\source\robotDepth2\snapshot-0001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305075" y="992369"/>
              <a:ext cx="387675" cy="738363"/>
            </a:xfrm>
            <a:prstGeom prst="rect">
              <a:avLst/>
            </a:prstGeom>
            <a:noFill/>
          </p:spPr>
        </p:pic>
        <p:pic>
          <p:nvPicPr>
            <p:cNvPr id="2052" name="Picture 4" descr="F:\000 Shape Data\TOG09\graphics\source\robotDepth2\snapshot-0002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29011" y="982780"/>
              <a:ext cx="390415" cy="757541"/>
            </a:xfrm>
            <a:prstGeom prst="rect">
              <a:avLst/>
            </a:prstGeom>
            <a:noFill/>
          </p:spPr>
        </p:pic>
        <p:pic>
          <p:nvPicPr>
            <p:cNvPr id="2053" name="Picture 5" descr="F:\000 Shape Data\TOG09\graphics\source\robotDepth2\snapshot-0003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881139" y="985519"/>
              <a:ext cx="405483" cy="752062"/>
            </a:xfrm>
            <a:prstGeom prst="rect">
              <a:avLst/>
            </a:prstGeom>
            <a:noFill/>
          </p:spPr>
        </p:pic>
        <p:sp>
          <p:nvSpPr>
            <p:cNvPr id="11" name="TextBox 10"/>
            <p:cNvSpPr txBox="1"/>
            <p:nvPr/>
          </p:nvSpPr>
          <p:spPr>
            <a:xfrm>
              <a:off x="2385195" y="1126796"/>
              <a:ext cx="761827" cy="5770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. . .</a:t>
              </a:r>
              <a:endParaRPr lang="ko-KR" altLang="en-US"/>
            </a:p>
          </p:txBody>
        </p:sp>
      </p:grpSp>
      <p:sp>
        <p:nvSpPr>
          <p:cNvPr id="14" name="모서리가 둥근 직사각형 13"/>
          <p:cNvSpPr/>
          <p:nvPr/>
        </p:nvSpPr>
        <p:spPr>
          <a:xfrm>
            <a:off x="431642" y="2057400"/>
            <a:ext cx="1728192" cy="46085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r>
              <a:rPr lang="en-US" altLang="ko-KR" sz="1400" smtClean="0">
                <a:latin typeface="Corbel" pitchFamily="34" charset="0"/>
              </a:rPr>
              <a:t>Initial Registration</a:t>
            </a:r>
            <a:endParaRPr lang="ko-KR" altLang="en-US" sz="1400">
              <a:latin typeface="Corbel" pitchFamily="34" charset="0"/>
            </a:endParaRPr>
          </a:p>
        </p:txBody>
      </p:sp>
      <p:cxnSp>
        <p:nvCxnSpPr>
          <p:cNvPr id="26" name="꺾인 연결선 25"/>
          <p:cNvCxnSpPr>
            <a:endCxn id="14" idx="0"/>
          </p:cNvCxnSpPr>
          <p:nvPr/>
        </p:nvCxnSpPr>
        <p:spPr>
          <a:xfrm rot="5400000">
            <a:off x="1114567" y="1800018"/>
            <a:ext cx="438554" cy="76212"/>
          </a:xfrm>
          <a:prstGeom prst="bentConnector3">
            <a:avLst>
              <a:gd name="adj1" fmla="val 50868"/>
            </a:avLst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꺾인 연결선 27"/>
          <p:cNvCxnSpPr>
            <a:endCxn id="14" idx="0"/>
          </p:cNvCxnSpPr>
          <p:nvPr/>
        </p:nvCxnSpPr>
        <p:spPr>
          <a:xfrm rot="5400000">
            <a:off x="1351295" y="1568770"/>
            <a:ext cx="433074" cy="544186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꺾인 연결선 33"/>
          <p:cNvCxnSpPr>
            <a:endCxn id="14" idx="0"/>
          </p:cNvCxnSpPr>
          <p:nvPr/>
        </p:nvCxnSpPr>
        <p:spPr>
          <a:xfrm rot="16200000" flipH="1">
            <a:off x="888525" y="1650187"/>
            <a:ext cx="430882" cy="383543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꺾인 연결선 35"/>
          <p:cNvCxnSpPr>
            <a:endCxn id="14" idx="0"/>
          </p:cNvCxnSpPr>
          <p:nvPr/>
        </p:nvCxnSpPr>
        <p:spPr>
          <a:xfrm rot="16200000" flipH="1">
            <a:off x="692596" y="1454259"/>
            <a:ext cx="434718" cy="771564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직선 화살표 연결선 43"/>
          <p:cNvCxnSpPr>
            <a:stCxn id="14" idx="2"/>
          </p:cNvCxnSpPr>
          <p:nvPr/>
        </p:nvCxnSpPr>
        <p:spPr>
          <a:xfrm rot="5400000">
            <a:off x="1007706" y="2806283"/>
            <a:ext cx="576064" cy="127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01216" y="3038102"/>
            <a:ext cx="2419469" cy="720197"/>
          </a:xfrm>
          <a:prstGeom prst="rect">
            <a:avLst/>
          </a:prstGeom>
          <a:noFill/>
        </p:spPr>
        <p:txBody>
          <a:bodyPr wrap="square" lIns="73152" tIns="36576" rIns="73152" bIns="36576" rtlCol="0">
            <a:spAutoFit/>
          </a:bodyPr>
          <a:lstStyle/>
          <a:p>
            <a:r>
              <a:rPr lang="en-US" altLang="ko-KR" sz="1400" b="1" dirty="0" smtClean="0">
                <a:latin typeface="Corbel" pitchFamily="34" charset="0"/>
              </a:rPr>
              <a:t>Labels </a:t>
            </a:r>
            <a:r>
              <a:rPr lang="en-US" altLang="ko-KR" sz="1400" dirty="0" smtClean="0">
                <a:latin typeface="Corbel" pitchFamily="34" charset="0"/>
              </a:rPr>
              <a:t>(per-vertex) and </a:t>
            </a:r>
            <a:r>
              <a:rPr lang="en-US" altLang="ko-KR" sz="1400" b="1" dirty="0" smtClean="0">
                <a:latin typeface="Corbel" pitchFamily="34" charset="0"/>
              </a:rPr>
              <a:t>Transformations</a:t>
            </a:r>
            <a:r>
              <a:rPr lang="en-US" altLang="ko-KR" sz="1400" dirty="0" smtClean="0">
                <a:latin typeface="Corbel" pitchFamily="34" charset="0"/>
              </a:rPr>
              <a:t> (per-label) for a coarse registration</a:t>
            </a:r>
            <a:endParaRPr lang="ko-KR" altLang="en-US" sz="14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67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Algorithm Overview: Initial Registration</a:t>
            </a:r>
            <a:endParaRPr lang="ko-KR" altLang="en-US"/>
          </a:p>
        </p:txBody>
      </p:sp>
      <p:pic>
        <p:nvPicPr>
          <p:cNvPr id="4" name="Initialization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620685" y="588437"/>
            <a:ext cx="4493299" cy="3369974"/>
          </a:xfrm>
          <a:prstGeom prst="rect">
            <a:avLst/>
          </a:prstGeom>
        </p:spPr>
      </p:pic>
      <p:sp>
        <p:nvSpPr>
          <p:cNvPr id="17" name="내용 개체 틀 2"/>
          <p:cNvSpPr txBox="1">
            <a:spLocks/>
          </p:cNvSpPr>
          <p:nvPr/>
        </p:nvSpPr>
        <p:spPr>
          <a:xfrm>
            <a:off x="201216" y="617240"/>
            <a:ext cx="2707501" cy="3168352"/>
          </a:xfrm>
          <a:prstGeom prst="rect">
            <a:avLst/>
          </a:prstGeom>
        </p:spPr>
        <p:txBody>
          <a:bodyPr vert="horz" lIns="73152" tIns="36576" rIns="73152" bIns="36576" rtlCol="0">
            <a:normAutofit/>
          </a:bodyPr>
          <a:lstStyle/>
          <a:p>
            <a:pPr marL="274320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900" dirty="0">
                <a:latin typeface="Corbel" pitchFamily="34" charset="0"/>
                <a:ea typeface="+mn-ea"/>
              </a:rPr>
              <a:t>Registration not perfect</a:t>
            </a:r>
          </a:p>
          <a:p>
            <a:pPr marL="274320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900" dirty="0">
                <a:latin typeface="Corbel" pitchFamily="34" charset="0"/>
                <a:ea typeface="+mn-ea"/>
              </a:rPr>
              <a:t>Inconsistent labeling among each registration</a:t>
            </a:r>
          </a:p>
          <a:p>
            <a:pPr marL="274320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900" dirty="0">
                <a:latin typeface="Corbel" pitchFamily="34" charset="0"/>
                <a:ea typeface="+mn-ea"/>
                <a:sym typeface="Wingdings" pitchFamily="2" charset="2"/>
              </a:rPr>
              <a:t>Need global refinement</a:t>
            </a:r>
            <a:endParaRPr lang="en-US" altLang="ko-KR" sz="1900" dirty="0">
              <a:latin typeface="Corbel" pitchFamily="34" charset="0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Algorithm Overview: Global Fit</a:t>
            </a:r>
            <a:endParaRPr lang="ko-KR" altLang="en-US"/>
          </a:p>
        </p:txBody>
      </p:sp>
      <p:pic>
        <p:nvPicPr>
          <p:cNvPr id="8" name="Record1-5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780844" y="616229"/>
            <a:ext cx="4533051" cy="3399789"/>
          </a:xfrm>
          <a:prstGeom prst="rect">
            <a:avLst/>
          </a:prstGeom>
        </p:spPr>
      </p:pic>
      <p:sp>
        <p:nvSpPr>
          <p:cNvPr id="4" name="내용 개체 틀 2"/>
          <p:cNvSpPr txBox="1">
            <a:spLocks/>
          </p:cNvSpPr>
          <p:nvPr/>
        </p:nvSpPr>
        <p:spPr>
          <a:xfrm>
            <a:off x="201216" y="617240"/>
            <a:ext cx="3283565" cy="3168352"/>
          </a:xfrm>
          <a:prstGeom prst="rect">
            <a:avLst/>
          </a:prstGeom>
        </p:spPr>
        <p:txBody>
          <a:bodyPr vert="horz" lIns="73152" tIns="36576" rIns="73152" bIns="36576" rtlCol="0">
            <a:normAutofit/>
          </a:bodyPr>
          <a:lstStyle/>
          <a:p>
            <a:pPr marL="274320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900" dirty="0">
                <a:latin typeface="Corbel" pitchFamily="34" charset="0"/>
                <a:ea typeface="+mn-ea"/>
              </a:rPr>
              <a:t>Graph structure = </a:t>
            </a:r>
            <a:r>
              <a:rPr lang="en-US" altLang="ko-KR" sz="1900" b="1" dirty="0">
                <a:latin typeface="Corbel" pitchFamily="34" charset="0"/>
                <a:ea typeface="+mn-ea"/>
              </a:rPr>
              <a:t>Dynamic Sample Graph (DSG)</a:t>
            </a:r>
          </a:p>
          <a:p>
            <a:pPr marL="274320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900" dirty="0">
                <a:latin typeface="Corbel" pitchFamily="34" charset="0"/>
                <a:ea typeface="+mn-ea"/>
              </a:rPr>
              <a:t>Continuously up-to-date representation of completed model</a:t>
            </a:r>
          </a:p>
          <a:p>
            <a:pPr marL="274320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900" dirty="0">
                <a:latin typeface="Corbel" pitchFamily="34" charset="0"/>
              </a:rPr>
              <a:t>Subsamples both geometry and labels</a:t>
            </a:r>
            <a:endParaRPr lang="en-US" altLang="ko-KR" sz="1900" dirty="0">
              <a:latin typeface="Corbel" pitchFamily="34" charset="0"/>
              <a:ea typeface="+mn-ea"/>
            </a:endParaRPr>
          </a:p>
          <a:p>
            <a:pPr marL="274320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900" dirty="0">
                <a:latin typeface="Corbel" pitchFamily="34" charset="0"/>
              </a:rPr>
              <a:t>Iteratively fit DSG to new scan frames</a:t>
            </a:r>
            <a:endParaRPr lang="en-US" altLang="ko-KR" sz="1900" dirty="0">
              <a:latin typeface="Corbel" pitchFamily="34" charset="0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모서리가 둥근 직사각형 60"/>
          <p:cNvSpPr/>
          <p:nvPr/>
        </p:nvSpPr>
        <p:spPr>
          <a:xfrm>
            <a:off x="546855" y="1078091"/>
            <a:ext cx="1497766" cy="1728192"/>
          </a:xfrm>
          <a:prstGeom prst="roundRect">
            <a:avLst>
              <a:gd name="adj" fmla="val 726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endParaRPr lang="ko-KR" altLang="en-US" sz="140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Algorithm Overview: Global Fit</a:t>
            </a:r>
            <a:endParaRPr lang="ko-KR" altLang="en-US"/>
          </a:p>
        </p:txBody>
      </p:sp>
      <p:pic>
        <p:nvPicPr>
          <p:cNvPr id="8" name="Record1-5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780844" y="616229"/>
            <a:ext cx="4533051" cy="3399789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690871" y="1193304"/>
            <a:ext cx="1209734" cy="51845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r>
              <a:rPr lang="en-US" altLang="ko-KR" sz="1400" smtClean="0">
                <a:latin typeface="Corbel" pitchFamily="34" charset="0"/>
              </a:rPr>
              <a:t>Apply initial registration</a:t>
            </a:r>
            <a:endParaRPr lang="ko-KR" altLang="en-US" sz="1400">
              <a:latin typeface="Corbel" pitchFamily="34" charset="0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662067" y="617240"/>
            <a:ext cx="1267341" cy="2880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r>
              <a:rPr lang="en-US" altLang="ko-KR" sz="1400" smtClean="0">
                <a:latin typeface="Corbel" pitchFamily="34" charset="0"/>
              </a:rPr>
              <a:t>Initialize DSG</a:t>
            </a:r>
            <a:endParaRPr lang="ko-KR" altLang="en-US" sz="1400">
              <a:latin typeface="Corbel" pitchFamily="34" charset="0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806083" y="1884581"/>
            <a:ext cx="979309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r>
              <a:rPr lang="en-US" altLang="ko-KR" sz="1400" smtClean="0">
                <a:latin typeface="Corbel" pitchFamily="34" charset="0"/>
              </a:rPr>
              <a:t>Global Fit</a:t>
            </a:r>
            <a:endParaRPr lang="ko-KR" altLang="en-US" sz="1400">
              <a:latin typeface="Corbel" pitchFamily="34" charset="0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662067" y="2345432"/>
            <a:ext cx="1267341" cy="28803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r>
              <a:rPr lang="en-US" altLang="ko-KR" sz="1400" smtClean="0">
                <a:latin typeface="Corbel" pitchFamily="34" charset="0"/>
              </a:rPr>
              <a:t>Update DSG</a:t>
            </a:r>
            <a:endParaRPr lang="ko-KR" altLang="en-US" sz="1400">
              <a:latin typeface="Corbel" pitchFamily="34" charset="0"/>
            </a:endParaRPr>
          </a:p>
        </p:txBody>
      </p:sp>
      <p:sp>
        <p:nvSpPr>
          <p:cNvPr id="15" name="순서도: 판단 14"/>
          <p:cNvSpPr/>
          <p:nvPr/>
        </p:nvSpPr>
        <p:spPr>
          <a:xfrm>
            <a:off x="806083" y="2921496"/>
            <a:ext cx="979309" cy="518458"/>
          </a:xfrm>
          <a:prstGeom prst="flowChartDecisi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r>
              <a:rPr lang="en-US" altLang="ko-KR" sz="800" b="1" dirty="0">
                <a:latin typeface="Corbel" pitchFamily="34" charset="0"/>
              </a:rPr>
              <a:t>More Frames?</a:t>
            </a:r>
            <a:endParaRPr lang="ko-KR" altLang="en-US" sz="800" b="1" dirty="0">
              <a:latin typeface="Corbel" pitchFamily="34" charset="0"/>
            </a:endParaRPr>
          </a:p>
        </p:txBody>
      </p:sp>
      <p:cxnSp>
        <p:nvCxnSpPr>
          <p:cNvPr id="19" name="직선 화살표 연결선 18"/>
          <p:cNvCxnSpPr/>
          <p:nvPr/>
        </p:nvCxnSpPr>
        <p:spPr>
          <a:xfrm rot="5400000">
            <a:off x="1151722" y="1049288"/>
            <a:ext cx="288032" cy="127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화살표 연결선 20"/>
          <p:cNvCxnSpPr/>
          <p:nvPr/>
        </p:nvCxnSpPr>
        <p:spPr>
          <a:xfrm rot="5400000">
            <a:off x="1209328" y="1798171"/>
            <a:ext cx="172819" cy="127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화살표 연결선 24"/>
          <p:cNvCxnSpPr/>
          <p:nvPr/>
        </p:nvCxnSpPr>
        <p:spPr>
          <a:xfrm rot="5400000">
            <a:off x="1209328" y="2259023"/>
            <a:ext cx="172819" cy="127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화살표 연결선 26"/>
          <p:cNvCxnSpPr/>
          <p:nvPr/>
        </p:nvCxnSpPr>
        <p:spPr>
          <a:xfrm rot="5400000">
            <a:off x="1151722" y="2777480"/>
            <a:ext cx="288032" cy="127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hape 37"/>
          <p:cNvCxnSpPr>
            <a:stCxn id="15" idx="3"/>
            <a:endCxn id="11" idx="0"/>
          </p:cNvCxnSpPr>
          <p:nvPr/>
        </p:nvCxnSpPr>
        <p:spPr>
          <a:xfrm flipH="1" flipV="1">
            <a:off x="1295738" y="1193304"/>
            <a:ext cx="489654" cy="1987421"/>
          </a:xfrm>
          <a:prstGeom prst="bentConnector4">
            <a:avLst>
              <a:gd name="adj1" fmla="val -98503"/>
              <a:gd name="adj2" fmla="val 109202"/>
            </a:avLst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2262232" y="1769368"/>
            <a:ext cx="607795" cy="53553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000" dirty="0">
                <a:latin typeface="Corbel" pitchFamily="34" charset="0"/>
              </a:rPr>
              <a:t>Advance</a:t>
            </a:r>
          </a:p>
          <a:p>
            <a:r>
              <a:rPr lang="en-US" altLang="ko-KR" sz="1000" dirty="0">
                <a:latin typeface="Corbel" pitchFamily="34" charset="0"/>
              </a:rPr>
              <a:t>to next</a:t>
            </a:r>
          </a:p>
          <a:p>
            <a:r>
              <a:rPr lang="en-US" altLang="ko-KR" sz="1000" dirty="0">
                <a:latin typeface="Corbel" pitchFamily="34" charset="0"/>
              </a:rPr>
              <a:t>frame</a:t>
            </a:r>
            <a:endParaRPr lang="ko-KR" altLang="en-US" sz="1000" dirty="0">
              <a:latin typeface="Corbel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894685" y="2987929"/>
            <a:ext cx="349711" cy="235449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000" dirty="0">
                <a:latin typeface="Corbel" pitchFamily="34" charset="0"/>
              </a:rPr>
              <a:t>Yes</a:t>
            </a:r>
            <a:endParaRPr lang="ko-KR" altLang="en-US" sz="1000" dirty="0">
              <a:latin typeface="Corbel" pitchFamily="34" charset="0"/>
            </a:endParaRPr>
          </a:p>
        </p:txBody>
      </p:sp>
      <p:sp>
        <p:nvSpPr>
          <p:cNvPr id="65" name="모서리가 둥근 직사각형 64"/>
          <p:cNvSpPr/>
          <p:nvPr/>
        </p:nvSpPr>
        <p:spPr>
          <a:xfrm>
            <a:off x="662067" y="3612773"/>
            <a:ext cx="1267341" cy="2880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73152" tIns="36576" rIns="73152" bIns="36576" rtlCol="0" anchor="ctr"/>
          <a:lstStyle/>
          <a:p>
            <a:pPr algn="ctr"/>
            <a:r>
              <a:rPr lang="en-US" altLang="ko-KR" sz="1400" smtClean="0">
                <a:latin typeface="Corbel" pitchFamily="34" charset="0"/>
              </a:rPr>
              <a:t>Post-process</a:t>
            </a:r>
            <a:endParaRPr lang="ko-KR" altLang="en-US" sz="1400">
              <a:latin typeface="Corbel" pitchFamily="34" charset="0"/>
            </a:endParaRPr>
          </a:p>
        </p:txBody>
      </p:sp>
      <p:cxnSp>
        <p:nvCxnSpPr>
          <p:cNvPr id="66" name="직선 화살표 연결선 65"/>
          <p:cNvCxnSpPr>
            <a:endCxn id="65" idx="0"/>
          </p:cNvCxnSpPr>
          <p:nvPr/>
        </p:nvCxnSpPr>
        <p:spPr>
          <a:xfrm rot="5400000">
            <a:off x="1209963" y="3525728"/>
            <a:ext cx="172819" cy="127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1320646" y="3407429"/>
            <a:ext cx="312843" cy="235449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000" dirty="0">
                <a:latin typeface="Corbel" pitchFamily="34" charset="0"/>
              </a:rPr>
              <a:t>No</a:t>
            </a:r>
            <a:endParaRPr lang="ko-KR" altLang="en-US" sz="10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93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Initial Registration Step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1216" y="617240"/>
            <a:ext cx="2822714" cy="3168352"/>
          </a:xfrm>
        </p:spPr>
        <p:txBody>
          <a:bodyPr>
            <a:normAutofit/>
          </a:bodyPr>
          <a:lstStyle/>
          <a:p>
            <a:pPr marL="365760" indent="-365760">
              <a:buFont typeface="+mj-lt"/>
              <a:buAutoNum type="arabicPeriod"/>
            </a:pPr>
            <a:r>
              <a:rPr lang="en-US" altLang="ko-KR" dirty="0" smtClean="0"/>
              <a:t>Correspondence using Spin Images</a:t>
            </a:r>
          </a:p>
        </p:txBody>
      </p:sp>
      <p:pic>
        <p:nvPicPr>
          <p:cNvPr id="3074" name="Picture 2" descr="F:\000 Shape Data\TOG09\graphics\source\robotDepth2\snapshot-00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5487" y="728311"/>
            <a:ext cx="1429454" cy="2848475"/>
          </a:xfrm>
          <a:prstGeom prst="rect">
            <a:avLst/>
          </a:prstGeom>
          <a:noFill/>
        </p:spPr>
      </p:pic>
      <p:pic>
        <p:nvPicPr>
          <p:cNvPr id="3075" name="Picture 3" descr="F:\000 Shape Data\TOG09\graphics\source\robotDepth2\snapshot-00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49544" y="743211"/>
            <a:ext cx="1476408" cy="281195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772813" y="3670379"/>
            <a:ext cx="705578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Frame</a:t>
            </a:r>
            <a:r>
              <a:rPr lang="en-US" altLang="ko-KR" sz="1400" b="1" i="1" smtClean="0">
                <a:latin typeface="Corbel" pitchFamily="34" charset="0"/>
              </a:rPr>
              <a:t> i</a:t>
            </a:r>
            <a:endParaRPr lang="ko-KR" altLang="en-US" sz="1400" b="1" i="1">
              <a:latin typeface="Corbe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31431" y="3670379"/>
            <a:ext cx="886718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Frame</a:t>
            </a:r>
            <a:r>
              <a:rPr lang="en-US" altLang="ko-KR" sz="1400" b="1" i="1" smtClean="0">
                <a:latin typeface="Corbel" pitchFamily="34" charset="0"/>
              </a:rPr>
              <a:t> i+1</a:t>
            </a:r>
            <a:endParaRPr lang="ko-KR" altLang="en-US" sz="1400" b="1" i="1">
              <a:latin typeface="Corbel" pitchFamily="34" charset="0"/>
            </a:endParaRPr>
          </a:p>
        </p:txBody>
      </p:sp>
      <p:grpSp>
        <p:nvGrpSpPr>
          <p:cNvPr id="4" name="그룹 86"/>
          <p:cNvGrpSpPr/>
          <p:nvPr/>
        </p:nvGrpSpPr>
        <p:grpSpPr>
          <a:xfrm>
            <a:off x="3715207" y="905272"/>
            <a:ext cx="3070012" cy="2477075"/>
            <a:chOff x="4644008" y="1131590"/>
            <a:chExt cx="3837515" cy="3096344"/>
          </a:xfrm>
        </p:grpSpPr>
        <p:cxnSp>
          <p:nvCxnSpPr>
            <p:cNvPr id="44" name="직선 연결선 43"/>
            <p:cNvCxnSpPr>
              <a:stCxn id="27" idx="6"/>
              <a:endCxn id="21" idx="2"/>
            </p:cNvCxnSpPr>
            <p:nvPr/>
          </p:nvCxnSpPr>
          <p:spPr>
            <a:xfrm flipV="1">
              <a:off x="5148064" y="1131590"/>
              <a:ext cx="1584176" cy="14401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직선 연결선 45"/>
            <p:cNvCxnSpPr>
              <a:stCxn id="28" idx="6"/>
              <a:endCxn id="20" idx="6"/>
            </p:cNvCxnSpPr>
            <p:nvPr/>
          </p:nvCxnSpPr>
          <p:spPr>
            <a:xfrm>
              <a:off x="4644008" y="1275606"/>
              <a:ext cx="2232248" cy="288032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직선 연결선 47"/>
            <p:cNvCxnSpPr>
              <a:stCxn id="32" idx="6"/>
              <a:endCxn id="23" idx="1"/>
            </p:cNvCxnSpPr>
            <p:nvPr/>
          </p:nvCxnSpPr>
          <p:spPr>
            <a:xfrm flipV="1">
              <a:off x="6156176" y="1368705"/>
              <a:ext cx="2325347" cy="194933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직선 연결선 49"/>
            <p:cNvCxnSpPr>
              <a:stCxn id="9" idx="6"/>
              <a:endCxn id="11" idx="2"/>
            </p:cNvCxnSpPr>
            <p:nvPr/>
          </p:nvCxnSpPr>
          <p:spPr>
            <a:xfrm>
              <a:off x="5652120" y="1635646"/>
              <a:ext cx="237626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직선 연결선 52"/>
            <p:cNvCxnSpPr>
              <a:stCxn id="30" idx="6"/>
              <a:endCxn id="12" idx="2"/>
            </p:cNvCxnSpPr>
            <p:nvPr/>
          </p:nvCxnSpPr>
          <p:spPr>
            <a:xfrm>
              <a:off x="5148064" y="2067694"/>
              <a:ext cx="2592288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직선 연결선 54"/>
            <p:cNvCxnSpPr>
              <a:stCxn id="29" idx="6"/>
              <a:endCxn id="10" idx="2"/>
            </p:cNvCxnSpPr>
            <p:nvPr/>
          </p:nvCxnSpPr>
          <p:spPr>
            <a:xfrm>
              <a:off x="4716016" y="1779662"/>
              <a:ext cx="2520280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직선 연결선 56"/>
            <p:cNvCxnSpPr>
              <a:stCxn id="31" idx="6"/>
              <a:endCxn id="13" idx="2"/>
            </p:cNvCxnSpPr>
            <p:nvPr/>
          </p:nvCxnSpPr>
          <p:spPr>
            <a:xfrm flipV="1">
              <a:off x="5508104" y="2283718"/>
              <a:ext cx="2160240" cy="14401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직선 연결선 59"/>
            <p:cNvCxnSpPr>
              <a:stCxn id="34" idx="6"/>
              <a:endCxn id="14" idx="2"/>
            </p:cNvCxnSpPr>
            <p:nvPr/>
          </p:nvCxnSpPr>
          <p:spPr>
            <a:xfrm>
              <a:off x="5148064" y="2643758"/>
              <a:ext cx="2304256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직선 연결선 61"/>
            <p:cNvCxnSpPr>
              <a:stCxn id="38" idx="6"/>
              <a:endCxn id="19" idx="2"/>
            </p:cNvCxnSpPr>
            <p:nvPr/>
          </p:nvCxnSpPr>
          <p:spPr>
            <a:xfrm>
              <a:off x="4788024" y="2715766"/>
              <a:ext cx="2232248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직선 연결선 63"/>
            <p:cNvCxnSpPr>
              <a:stCxn id="35" idx="6"/>
              <a:endCxn id="15" idx="2"/>
            </p:cNvCxnSpPr>
            <p:nvPr/>
          </p:nvCxnSpPr>
          <p:spPr>
            <a:xfrm>
              <a:off x="5508104" y="2787774"/>
              <a:ext cx="2448272" cy="288032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6" name="직선 연결선 65"/>
            <p:cNvCxnSpPr>
              <a:stCxn id="36" idx="6"/>
              <a:endCxn id="16" idx="2"/>
            </p:cNvCxnSpPr>
            <p:nvPr/>
          </p:nvCxnSpPr>
          <p:spPr>
            <a:xfrm>
              <a:off x="5580112" y="3003798"/>
              <a:ext cx="1728192" cy="50405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8" name="직선 연결선 67"/>
            <p:cNvCxnSpPr>
              <a:stCxn id="37" idx="6"/>
            </p:cNvCxnSpPr>
            <p:nvPr/>
          </p:nvCxnSpPr>
          <p:spPr>
            <a:xfrm>
              <a:off x="5004048" y="3435846"/>
              <a:ext cx="2304256" cy="7200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0" name="직선 연결선 69"/>
            <p:cNvCxnSpPr>
              <a:stCxn id="40" idx="6"/>
              <a:endCxn id="17" idx="2"/>
            </p:cNvCxnSpPr>
            <p:nvPr/>
          </p:nvCxnSpPr>
          <p:spPr>
            <a:xfrm>
              <a:off x="4932040" y="4083918"/>
              <a:ext cx="2376264" cy="14401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직선 연결선 71"/>
            <p:cNvCxnSpPr>
              <a:stCxn id="39" idx="6"/>
              <a:endCxn id="18" idx="2"/>
            </p:cNvCxnSpPr>
            <p:nvPr/>
          </p:nvCxnSpPr>
          <p:spPr>
            <a:xfrm flipV="1">
              <a:off x="5508104" y="4011910"/>
              <a:ext cx="2304256" cy="216024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4" name="직선 연결선 73"/>
            <p:cNvCxnSpPr>
              <a:stCxn id="31" idx="6"/>
            </p:cNvCxnSpPr>
            <p:nvPr/>
          </p:nvCxnSpPr>
          <p:spPr>
            <a:xfrm flipV="1">
              <a:off x="5508104" y="2067694"/>
              <a:ext cx="2160240" cy="36004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6" name="직선 연결선 75"/>
            <p:cNvCxnSpPr>
              <a:stCxn id="29" idx="6"/>
              <a:endCxn id="11" idx="2"/>
            </p:cNvCxnSpPr>
            <p:nvPr/>
          </p:nvCxnSpPr>
          <p:spPr>
            <a:xfrm flipV="1">
              <a:off x="4716016" y="1635646"/>
              <a:ext cx="3312368" cy="14401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8" name="직선 연결선 77"/>
            <p:cNvCxnSpPr>
              <a:stCxn id="30" idx="6"/>
              <a:endCxn id="24" idx="2"/>
            </p:cNvCxnSpPr>
            <p:nvPr/>
          </p:nvCxnSpPr>
          <p:spPr>
            <a:xfrm>
              <a:off x="5148064" y="2067694"/>
              <a:ext cx="3096344" cy="288032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0" name="직선 연결선 79"/>
            <p:cNvCxnSpPr>
              <a:stCxn id="33" idx="6"/>
              <a:endCxn id="24" idx="2"/>
            </p:cNvCxnSpPr>
            <p:nvPr/>
          </p:nvCxnSpPr>
          <p:spPr>
            <a:xfrm flipV="1">
              <a:off x="5868144" y="2355726"/>
              <a:ext cx="2376264" cy="216024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2" name="직선 연결선 81"/>
            <p:cNvCxnSpPr>
              <a:endCxn id="23" idx="1"/>
            </p:cNvCxnSpPr>
            <p:nvPr/>
          </p:nvCxnSpPr>
          <p:spPr>
            <a:xfrm flipV="1">
              <a:off x="5652120" y="1368705"/>
              <a:ext cx="2829403" cy="266941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4" name="직선 연결선 83"/>
            <p:cNvCxnSpPr/>
            <p:nvPr/>
          </p:nvCxnSpPr>
          <p:spPr>
            <a:xfrm flipV="1">
              <a:off x="5004048" y="3075806"/>
              <a:ext cx="2952328" cy="36004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6" name="직선 연결선 85"/>
            <p:cNvCxnSpPr>
              <a:stCxn id="40" idx="6"/>
            </p:cNvCxnSpPr>
            <p:nvPr/>
          </p:nvCxnSpPr>
          <p:spPr>
            <a:xfrm flipV="1">
              <a:off x="4932040" y="3507854"/>
              <a:ext cx="2376264" cy="576064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" name="그룹 41"/>
          <p:cNvGrpSpPr/>
          <p:nvPr/>
        </p:nvGrpSpPr>
        <p:grpSpPr>
          <a:xfrm>
            <a:off x="5385792" y="847666"/>
            <a:ext cx="1497766" cy="2592288"/>
            <a:chOff x="6732240" y="1059582"/>
            <a:chExt cx="1872208" cy="3240360"/>
          </a:xfrm>
          <a:solidFill>
            <a:srgbClr val="FF0000"/>
          </a:solidFill>
        </p:grpSpPr>
        <p:sp>
          <p:nvSpPr>
            <p:cNvPr id="10" name="타원 9"/>
            <p:cNvSpPr/>
            <p:nvPr/>
          </p:nvSpPr>
          <p:spPr>
            <a:xfrm>
              <a:off x="7236296" y="1707654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/>
          </p:nvSpPr>
          <p:spPr>
            <a:xfrm>
              <a:off x="8028384" y="156363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/>
          </p:nvSpPr>
          <p:spPr>
            <a:xfrm>
              <a:off x="7740352" y="199568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/>
            <p:cNvSpPr/>
            <p:nvPr/>
          </p:nvSpPr>
          <p:spPr>
            <a:xfrm>
              <a:off x="7668344" y="221171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/>
          </p:nvSpPr>
          <p:spPr>
            <a:xfrm>
              <a:off x="7452320" y="257175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/>
          </p:nvSpPr>
          <p:spPr>
            <a:xfrm>
              <a:off x="7956376" y="300379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타원 15"/>
            <p:cNvSpPr/>
            <p:nvPr/>
          </p:nvSpPr>
          <p:spPr>
            <a:xfrm>
              <a:off x="7308304" y="343584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타원 16"/>
            <p:cNvSpPr/>
            <p:nvPr/>
          </p:nvSpPr>
          <p:spPr>
            <a:xfrm>
              <a:off x="7308304" y="415592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타원 17"/>
            <p:cNvSpPr/>
            <p:nvPr/>
          </p:nvSpPr>
          <p:spPr>
            <a:xfrm>
              <a:off x="7812360" y="3939902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타원 18"/>
            <p:cNvSpPr/>
            <p:nvPr/>
          </p:nvSpPr>
          <p:spPr>
            <a:xfrm>
              <a:off x="7020272" y="264375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타원 19"/>
            <p:cNvSpPr/>
            <p:nvPr/>
          </p:nvSpPr>
          <p:spPr>
            <a:xfrm>
              <a:off x="6732240" y="149163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/>
          </p:nvSpPr>
          <p:spPr>
            <a:xfrm>
              <a:off x="6732240" y="1059582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타원 21"/>
            <p:cNvSpPr/>
            <p:nvPr/>
          </p:nvSpPr>
          <p:spPr>
            <a:xfrm>
              <a:off x="7524328" y="127560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타원 22"/>
            <p:cNvSpPr/>
            <p:nvPr/>
          </p:nvSpPr>
          <p:spPr>
            <a:xfrm>
              <a:off x="8460432" y="1347614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타원 23"/>
            <p:cNvSpPr/>
            <p:nvPr/>
          </p:nvSpPr>
          <p:spPr>
            <a:xfrm>
              <a:off x="8244408" y="228371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" name="그룹 40"/>
          <p:cNvGrpSpPr/>
          <p:nvPr/>
        </p:nvGrpSpPr>
        <p:grpSpPr>
          <a:xfrm>
            <a:off x="3599994" y="962879"/>
            <a:ext cx="1324947" cy="2477075"/>
            <a:chOff x="4499992" y="1203598"/>
            <a:chExt cx="1656184" cy="3096344"/>
          </a:xfrm>
          <a:solidFill>
            <a:srgbClr val="FF0000"/>
          </a:solidFill>
        </p:grpSpPr>
        <p:sp>
          <p:nvSpPr>
            <p:cNvPr id="9" name="타원 8"/>
            <p:cNvSpPr/>
            <p:nvPr/>
          </p:nvSpPr>
          <p:spPr>
            <a:xfrm>
              <a:off x="5508104" y="156363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타원 26"/>
            <p:cNvSpPr/>
            <p:nvPr/>
          </p:nvSpPr>
          <p:spPr>
            <a:xfrm>
              <a:off x="5004048" y="120359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타원 27"/>
            <p:cNvSpPr/>
            <p:nvPr/>
          </p:nvSpPr>
          <p:spPr>
            <a:xfrm>
              <a:off x="4499992" y="120359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타원 28"/>
            <p:cNvSpPr/>
            <p:nvPr/>
          </p:nvSpPr>
          <p:spPr>
            <a:xfrm>
              <a:off x="4572000" y="1707654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타원 29"/>
            <p:cNvSpPr/>
            <p:nvPr/>
          </p:nvSpPr>
          <p:spPr>
            <a:xfrm>
              <a:off x="5004048" y="199568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타원 30"/>
            <p:cNvSpPr/>
            <p:nvPr/>
          </p:nvSpPr>
          <p:spPr>
            <a:xfrm>
              <a:off x="5364088" y="235572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타원 31"/>
            <p:cNvSpPr/>
            <p:nvPr/>
          </p:nvSpPr>
          <p:spPr>
            <a:xfrm>
              <a:off x="6012160" y="149163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타원 32"/>
            <p:cNvSpPr/>
            <p:nvPr/>
          </p:nvSpPr>
          <p:spPr>
            <a:xfrm>
              <a:off x="5724128" y="2499742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타원 33"/>
            <p:cNvSpPr/>
            <p:nvPr/>
          </p:nvSpPr>
          <p:spPr>
            <a:xfrm>
              <a:off x="5004048" y="257175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타원 34"/>
            <p:cNvSpPr/>
            <p:nvPr/>
          </p:nvSpPr>
          <p:spPr>
            <a:xfrm>
              <a:off x="5364088" y="271576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타원 35"/>
            <p:cNvSpPr/>
            <p:nvPr/>
          </p:nvSpPr>
          <p:spPr>
            <a:xfrm>
              <a:off x="5436096" y="293179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타원 36"/>
            <p:cNvSpPr/>
            <p:nvPr/>
          </p:nvSpPr>
          <p:spPr>
            <a:xfrm>
              <a:off x="4860032" y="336383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타원 37"/>
            <p:cNvSpPr/>
            <p:nvPr/>
          </p:nvSpPr>
          <p:spPr>
            <a:xfrm>
              <a:off x="4644008" y="264375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타원 38"/>
            <p:cNvSpPr/>
            <p:nvPr/>
          </p:nvSpPr>
          <p:spPr>
            <a:xfrm>
              <a:off x="5364088" y="415592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타원 39"/>
            <p:cNvSpPr/>
            <p:nvPr/>
          </p:nvSpPr>
          <p:spPr>
            <a:xfrm>
              <a:off x="4788024" y="401191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5" name="그룹 95"/>
          <p:cNvGrpSpPr/>
          <p:nvPr/>
        </p:nvGrpSpPr>
        <p:grpSpPr>
          <a:xfrm>
            <a:off x="638400" y="1769368"/>
            <a:ext cx="2025363" cy="1575115"/>
            <a:chOff x="797999" y="2211710"/>
            <a:chExt cx="2531705" cy="1968895"/>
          </a:xfrm>
        </p:grpSpPr>
        <p:pic>
          <p:nvPicPr>
            <p:cNvPr id="3076" name="Picture 4" descr="F:\000 Marschner Desktop\dissertation\shape_alignment\graphics\figuresWorkspace\ex6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99592" y="3003798"/>
              <a:ext cx="643260" cy="643260"/>
            </a:xfrm>
            <a:prstGeom prst="rect">
              <a:avLst/>
            </a:prstGeom>
            <a:noFill/>
            <a:ln w="12700">
              <a:solidFill>
                <a:schemeClr val="dk1">
                  <a:shade val="95000"/>
                  <a:satMod val="105000"/>
                </a:schemeClr>
              </a:solidFill>
            </a:ln>
          </p:spPr>
        </p:pic>
        <p:pic>
          <p:nvPicPr>
            <p:cNvPr id="3077" name="Picture 5" descr="F:\000 Marschner Desktop\dissertation\shape_alignment\graphics\figuresWorkspace\ex1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483768" y="3008610"/>
              <a:ext cx="643260" cy="643260"/>
            </a:xfrm>
            <a:prstGeom prst="rect">
              <a:avLst/>
            </a:prstGeom>
            <a:noFill/>
            <a:ln w="12700">
              <a:solidFill>
                <a:schemeClr val="dk1">
                  <a:shade val="95000"/>
                  <a:satMod val="105000"/>
                </a:schemeClr>
              </a:solidFill>
            </a:ln>
          </p:spPr>
        </p:pic>
        <p:pic>
          <p:nvPicPr>
            <p:cNvPr id="3078" name="Picture 6" descr="F:\000 Marschner Desktop\dissertation\shape_alignment\graphics\figuresWorkspace\ex2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99592" y="2211710"/>
              <a:ext cx="643260" cy="643260"/>
            </a:xfrm>
            <a:prstGeom prst="rect">
              <a:avLst/>
            </a:prstGeom>
            <a:noFill/>
            <a:ln w="12700">
              <a:solidFill>
                <a:schemeClr val="dk1">
                  <a:shade val="95000"/>
                  <a:satMod val="105000"/>
                </a:schemeClr>
              </a:solidFill>
            </a:ln>
          </p:spPr>
        </p:pic>
        <p:pic>
          <p:nvPicPr>
            <p:cNvPr id="3079" name="Picture 7" descr="F:\000 Marschner Desktop\dissertation\shape_alignment\graphics\figuresWorkspace\ex3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696492" y="2211710"/>
              <a:ext cx="643260" cy="643260"/>
            </a:xfrm>
            <a:prstGeom prst="rect">
              <a:avLst/>
            </a:prstGeom>
            <a:noFill/>
            <a:ln w="12700">
              <a:solidFill>
                <a:schemeClr val="dk1">
                  <a:shade val="95000"/>
                  <a:satMod val="105000"/>
                </a:schemeClr>
              </a:solidFill>
            </a:ln>
          </p:spPr>
        </p:pic>
        <p:pic>
          <p:nvPicPr>
            <p:cNvPr id="3080" name="Picture 8" descr="F:\000 Marschner Desktop\dissertation\shape_alignment\graphics\figuresWorkspace\ex4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691680" y="3003798"/>
              <a:ext cx="643260" cy="643260"/>
            </a:xfrm>
            <a:prstGeom prst="rect">
              <a:avLst/>
            </a:prstGeom>
            <a:noFill/>
            <a:ln w="12700">
              <a:solidFill>
                <a:schemeClr val="dk1">
                  <a:shade val="95000"/>
                  <a:satMod val="105000"/>
                </a:schemeClr>
              </a:solidFill>
            </a:ln>
          </p:spPr>
        </p:pic>
        <p:pic>
          <p:nvPicPr>
            <p:cNvPr id="3081" name="Picture 9" descr="F:\000 Marschner Desktop\dissertation\shape_alignment\graphics\figuresWorkspace\ex5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488580" y="2211710"/>
              <a:ext cx="643260" cy="643260"/>
            </a:xfrm>
            <a:prstGeom prst="rect">
              <a:avLst/>
            </a:prstGeom>
            <a:noFill/>
            <a:ln w="12700">
              <a:solidFill>
                <a:schemeClr val="dk1">
                  <a:shade val="95000"/>
                  <a:satMod val="105000"/>
                </a:schemeClr>
              </a:solidFill>
            </a:ln>
          </p:spPr>
        </p:pic>
        <p:sp>
          <p:nvSpPr>
            <p:cNvPr id="95" name="TextBox 94"/>
            <p:cNvSpPr txBox="1"/>
            <p:nvPr/>
          </p:nvSpPr>
          <p:spPr>
            <a:xfrm>
              <a:off x="797999" y="3795884"/>
              <a:ext cx="2531705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 smtClean="0">
                  <a:latin typeface="Corbel" pitchFamily="34" charset="0"/>
                </a:rPr>
                <a:t>Examples of Spin Images</a:t>
              </a:r>
              <a:endParaRPr lang="ko-KR" altLang="en-US" sz="1400" b="1" i="1" dirty="0">
                <a:latin typeface="Corbe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Initial Registration Step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1216" y="617240"/>
            <a:ext cx="2822714" cy="3168352"/>
          </a:xfrm>
        </p:spPr>
        <p:txBody>
          <a:bodyPr>
            <a:normAutofit/>
          </a:bodyPr>
          <a:lstStyle/>
          <a:p>
            <a:pPr marL="365760" indent="-365760">
              <a:buFont typeface="+mj-lt"/>
              <a:buAutoNum type="arabicPeriod"/>
            </a:pPr>
            <a:r>
              <a:rPr lang="en-US" altLang="ko-KR" dirty="0" smtClean="0"/>
              <a:t>Correspondence using Spin Images</a:t>
            </a:r>
          </a:p>
          <a:p>
            <a:pPr marL="365760" indent="-365760">
              <a:buFont typeface="+mj-lt"/>
              <a:buAutoNum type="arabicPeriod"/>
            </a:pPr>
            <a:r>
              <a:rPr lang="en-US" altLang="ko-KR" dirty="0" smtClean="0"/>
              <a:t>Transformation (</a:t>
            </a:r>
            <a:r>
              <a:rPr lang="en-US" altLang="ko-KR" dirty="0" err="1" smtClean="0"/>
              <a:t>R,t</a:t>
            </a:r>
            <a:r>
              <a:rPr lang="en-US" altLang="ko-KR" dirty="0" smtClean="0"/>
              <a:t>) per </a:t>
            </a:r>
            <a:r>
              <a:rPr lang="en-US" altLang="ko-KR" dirty="0" err="1" smtClean="0"/>
              <a:t>correpsondence</a:t>
            </a:r>
            <a:endParaRPr lang="en-US" altLang="ko-KR" dirty="0" smtClean="0"/>
          </a:p>
          <a:p>
            <a:pPr marL="365760" indent="-365760">
              <a:buFont typeface="+mj-lt"/>
              <a:buAutoNum type="arabicPeriod"/>
            </a:pPr>
            <a:r>
              <a:rPr lang="en-US" altLang="ko-KR" dirty="0" smtClean="0"/>
              <a:t>Group (</a:t>
            </a:r>
            <a:r>
              <a:rPr lang="en-US" altLang="ko-KR" dirty="0" err="1" smtClean="0"/>
              <a:t>R,t</a:t>
            </a:r>
            <a:r>
              <a:rPr lang="en-US" altLang="ko-KR" dirty="0" smtClean="0"/>
              <a:t>) using clustering</a:t>
            </a:r>
          </a:p>
          <a:p>
            <a:pPr marL="365760" indent="-365760">
              <a:buFont typeface="+mj-lt"/>
              <a:buAutoNum type="arabicPeriod"/>
            </a:pPr>
            <a:endParaRPr lang="en-US" altLang="ko-KR" dirty="0" smtClean="0"/>
          </a:p>
        </p:txBody>
      </p:sp>
      <p:pic>
        <p:nvPicPr>
          <p:cNvPr id="3074" name="Picture 2" descr="F:\000 Shape Data\TOG09\graphics\source\robotDepth2\snapshot-00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5487" y="728311"/>
            <a:ext cx="1429454" cy="2848475"/>
          </a:xfrm>
          <a:prstGeom prst="rect">
            <a:avLst/>
          </a:prstGeom>
          <a:noFill/>
        </p:spPr>
      </p:pic>
      <p:pic>
        <p:nvPicPr>
          <p:cNvPr id="3075" name="Picture 3" descr="F:\000 Shape Data\TOG09\graphics\source\robotDepth2\snapshot-00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49544" y="743211"/>
            <a:ext cx="1476408" cy="281195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772813" y="3670379"/>
            <a:ext cx="705578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Frame</a:t>
            </a:r>
            <a:r>
              <a:rPr lang="en-US" altLang="ko-KR" sz="1400" b="1" i="1" smtClean="0">
                <a:latin typeface="Corbel" pitchFamily="34" charset="0"/>
              </a:rPr>
              <a:t> i</a:t>
            </a:r>
            <a:endParaRPr lang="ko-KR" altLang="en-US" sz="1400" b="1" i="1">
              <a:latin typeface="Corbe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31431" y="3670379"/>
            <a:ext cx="886718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Frame</a:t>
            </a:r>
            <a:r>
              <a:rPr lang="en-US" altLang="ko-KR" sz="1400" b="1" i="1" smtClean="0">
                <a:latin typeface="Corbel" pitchFamily="34" charset="0"/>
              </a:rPr>
              <a:t> i+1</a:t>
            </a:r>
            <a:endParaRPr lang="ko-KR" altLang="en-US" sz="1400" b="1" i="1">
              <a:latin typeface="Corbel" pitchFamily="34" charset="0"/>
            </a:endParaRPr>
          </a:p>
        </p:txBody>
      </p:sp>
      <p:grpSp>
        <p:nvGrpSpPr>
          <p:cNvPr id="4" name="그룹 86"/>
          <p:cNvGrpSpPr/>
          <p:nvPr/>
        </p:nvGrpSpPr>
        <p:grpSpPr>
          <a:xfrm>
            <a:off x="3715207" y="905272"/>
            <a:ext cx="3070012" cy="2477075"/>
            <a:chOff x="4644008" y="1131590"/>
            <a:chExt cx="3837515" cy="3096344"/>
          </a:xfrm>
        </p:grpSpPr>
        <p:cxnSp>
          <p:nvCxnSpPr>
            <p:cNvPr id="44" name="직선 연결선 43"/>
            <p:cNvCxnSpPr>
              <a:stCxn id="27" idx="6"/>
              <a:endCxn id="21" idx="2"/>
            </p:cNvCxnSpPr>
            <p:nvPr/>
          </p:nvCxnSpPr>
          <p:spPr>
            <a:xfrm flipV="1">
              <a:off x="5148064" y="1131590"/>
              <a:ext cx="1584176" cy="14401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직선 연결선 45"/>
            <p:cNvCxnSpPr>
              <a:stCxn id="28" idx="6"/>
              <a:endCxn id="20" idx="6"/>
            </p:cNvCxnSpPr>
            <p:nvPr/>
          </p:nvCxnSpPr>
          <p:spPr>
            <a:xfrm>
              <a:off x="4644008" y="1275606"/>
              <a:ext cx="2232248" cy="288032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직선 연결선 47"/>
            <p:cNvCxnSpPr>
              <a:stCxn id="32" idx="6"/>
              <a:endCxn id="23" idx="1"/>
            </p:cNvCxnSpPr>
            <p:nvPr/>
          </p:nvCxnSpPr>
          <p:spPr>
            <a:xfrm flipV="1">
              <a:off x="6156176" y="1368705"/>
              <a:ext cx="2325347" cy="194933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직선 연결선 49"/>
            <p:cNvCxnSpPr>
              <a:stCxn id="9" idx="6"/>
              <a:endCxn id="11" idx="2"/>
            </p:cNvCxnSpPr>
            <p:nvPr/>
          </p:nvCxnSpPr>
          <p:spPr>
            <a:xfrm>
              <a:off x="5652120" y="1635646"/>
              <a:ext cx="237626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직선 연결선 52"/>
            <p:cNvCxnSpPr>
              <a:stCxn id="30" idx="6"/>
              <a:endCxn id="12" idx="2"/>
            </p:cNvCxnSpPr>
            <p:nvPr/>
          </p:nvCxnSpPr>
          <p:spPr>
            <a:xfrm>
              <a:off x="5148064" y="2067694"/>
              <a:ext cx="2592288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직선 연결선 54"/>
            <p:cNvCxnSpPr>
              <a:stCxn id="29" idx="6"/>
              <a:endCxn id="10" idx="2"/>
            </p:cNvCxnSpPr>
            <p:nvPr/>
          </p:nvCxnSpPr>
          <p:spPr>
            <a:xfrm>
              <a:off x="4716016" y="1779662"/>
              <a:ext cx="2520280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직선 연결선 56"/>
            <p:cNvCxnSpPr>
              <a:stCxn id="31" idx="6"/>
              <a:endCxn id="13" idx="2"/>
            </p:cNvCxnSpPr>
            <p:nvPr/>
          </p:nvCxnSpPr>
          <p:spPr>
            <a:xfrm flipV="1">
              <a:off x="5508104" y="2283718"/>
              <a:ext cx="2160240" cy="14401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직선 연결선 59"/>
            <p:cNvCxnSpPr>
              <a:stCxn id="34" idx="6"/>
              <a:endCxn id="14" idx="2"/>
            </p:cNvCxnSpPr>
            <p:nvPr/>
          </p:nvCxnSpPr>
          <p:spPr>
            <a:xfrm>
              <a:off x="5148064" y="2643758"/>
              <a:ext cx="2304256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직선 연결선 61"/>
            <p:cNvCxnSpPr>
              <a:stCxn id="38" idx="6"/>
              <a:endCxn id="19" idx="2"/>
            </p:cNvCxnSpPr>
            <p:nvPr/>
          </p:nvCxnSpPr>
          <p:spPr>
            <a:xfrm>
              <a:off x="4788024" y="2715766"/>
              <a:ext cx="2232248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직선 연결선 63"/>
            <p:cNvCxnSpPr>
              <a:stCxn id="35" idx="6"/>
              <a:endCxn id="15" idx="2"/>
            </p:cNvCxnSpPr>
            <p:nvPr/>
          </p:nvCxnSpPr>
          <p:spPr>
            <a:xfrm>
              <a:off x="5508104" y="2787774"/>
              <a:ext cx="2448272" cy="288032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6" name="직선 연결선 65"/>
            <p:cNvCxnSpPr>
              <a:stCxn id="36" idx="6"/>
              <a:endCxn id="16" idx="2"/>
            </p:cNvCxnSpPr>
            <p:nvPr/>
          </p:nvCxnSpPr>
          <p:spPr>
            <a:xfrm>
              <a:off x="5580112" y="3003798"/>
              <a:ext cx="1728192" cy="50405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8" name="직선 연결선 67"/>
            <p:cNvCxnSpPr>
              <a:stCxn id="37" idx="6"/>
            </p:cNvCxnSpPr>
            <p:nvPr/>
          </p:nvCxnSpPr>
          <p:spPr>
            <a:xfrm>
              <a:off x="5004048" y="3435846"/>
              <a:ext cx="2304256" cy="7200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0" name="직선 연결선 69"/>
            <p:cNvCxnSpPr>
              <a:stCxn id="40" idx="6"/>
              <a:endCxn id="17" idx="2"/>
            </p:cNvCxnSpPr>
            <p:nvPr/>
          </p:nvCxnSpPr>
          <p:spPr>
            <a:xfrm>
              <a:off x="4932040" y="4083918"/>
              <a:ext cx="2376264" cy="14401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직선 연결선 71"/>
            <p:cNvCxnSpPr>
              <a:stCxn id="39" idx="6"/>
              <a:endCxn id="18" idx="2"/>
            </p:cNvCxnSpPr>
            <p:nvPr/>
          </p:nvCxnSpPr>
          <p:spPr>
            <a:xfrm flipV="1">
              <a:off x="5508104" y="4011910"/>
              <a:ext cx="2304256" cy="216024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4" name="직선 연결선 73"/>
            <p:cNvCxnSpPr>
              <a:stCxn id="31" idx="6"/>
            </p:cNvCxnSpPr>
            <p:nvPr/>
          </p:nvCxnSpPr>
          <p:spPr>
            <a:xfrm flipV="1">
              <a:off x="5508104" y="2067694"/>
              <a:ext cx="2160240" cy="36004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6" name="직선 연결선 75"/>
            <p:cNvCxnSpPr>
              <a:stCxn id="29" idx="6"/>
              <a:endCxn id="11" idx="2"/>
            </p:cNvCxnSpPr>
            <p:nvPr/>
          </p:nvCxnSpPr>
          <p:spPr>
            <a:xfrm flipV="1">
              <a:off x="4716016" y="1635646"/>
              <a:ext cx="3312368" cy="14401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8" name="직선 연결선 77"/>
            <p:cNvCxnSpPr>
              <a:stCxn id="30" idx="6"/>
              <a:endCxn id="24" idx="2"/>
            </p:cNvCxnSpPr>
            <p:nvPr/>
          </p:nvCxnSpPr>
          <p:spPr>
            <a:xfrm>
              <a:off x="5148064" y="2067694"/>
              <a:ext cx="3096344" cy="288032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0" name="직선 연결선 79"/>
            <p:cNvCxnSpPr>
              <a:stCxn id="33" idx="6"/>
              <a:endCxn id="24" idx="2"/>
            </p:cNvCxnSpPr>
            <p:nvPr/>
          </p:nvCxnSpPr>
          <p:spPr>
            <a:xfrm flipV="1">
              <a:off x="5868144" y="2355726"/>
              <a:ext cx="2376264" cy="216024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2" name="직선 연결선 81"/>
            <p:cNvCxnSpPr>
              <a:endCxn id="23" idx="1"/>
            </p:cNvCxnSpPr>
            <p:nvPr/>
          </p:nvCxnSpPr>
          <p:spPr>
            <a:xfrm flipV="1">
              <a:off x="5652120" y="1368705"/>
              <a:ext cx="2829403" cy="266941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4" name="직선 연결선 83"/>
            <p:cNvCxnSpPr/>
            <p:nvPr/>
          </p:nvCxnSpPr>
          <p:spPr>
            <a:xfrm flipV="1">
              <a:off x="5004048" y="3075806"/>
              <a:ext cx="2952328" cy="36004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6" name="직선 연결선 85"/>
            <p:cNvCxnSpPr>
              <a:stCxn id="40" idx="6"/>
            </p:cNvCxnSpPr>
            <p:nvPr/>
          </p:nvCxnSpPr>
          <p:spPr>
            <a:xfrm flipV="1">
              <a:off x="4932040" y="3507854"/>
              <a:ext cx="2376264" cy="576064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" name="그룹 41"/>
          <p:cNvGrpSpPr/>
          <p:nvPr/>
        </p:nvGrpSpPr>
        <p:grpSpPr>
          <a:xfrm>
            <a:off x="5385792" y="847666"/>
            <a:ext cx="1497766" cy="2592288"/>
            <a:chOff x="6732240" y="1059582"/>
            <a:chExt cx="1872208" cy="3240360"/>
          </a:xfrm>
          <a:solidFill>
            <a:srgbClr val="FF0000"/>
          </a:solidFill>
        </p:grpSpPr>
        <p:sp>
          <p:nvSpPr>
            <p:cNvPr id="10" name="타원 9"/>
            <p:cNvSpPr/>
            <p:nvPr/>
          </p:nvSpPr>
          <p:spPr>
            <a:xfrm>
              <a:off x="7236296" y="1707654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/>
          </p:nvSpPr>
          <p:spPr>
            <a:xfrm>
              <a:off x="8028384" y="156363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/>
          </p:nvSpPr>
          <p:spPr>
            <a:xfrm>
              <a:off x="7740352" y="199568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/>
            <p:cNvSpPr/>
            <p:nvPr/>
          </p:nvSpPr>
          <p:spPr>
            <a:xfrm>
              <a:off x="7668344" y="221171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/>
          </p:nvSpPr>
          <p:spPr>
            <a:xfrm>
              <a:off x="7452320" y="257175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/>
          </p:nvSpPr>
          <p:spPr>
            <a:xfrm>
              <a:off x="7956376" y="300379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타원 15"/>
            <p:cNvSpPr/>
            <p:nvPr/>
          </p:nvSpPr>
          <p:spPr>
            <a:xfrm>
              <a:off x="7308304" y="343584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타원 16"/>
            <p:cNvSpPr/>
            <p:nvPr/>
          </p:nvSpPr>
          <p:spPr>
            <a:xfrm>
              <a:off x="7308304" y="415592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타원 17"/>
            <p:cNvSpPr/>
            <p:nvPr/>
          </p:nvSpPr>
          <p:spPr>
            <a:xfrm>
              <a:off x="7812360" y="3939902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타원 18"/>
            <p:cNvSpPr/>
            <p:nvPr/>
          </p:nvSpPr>
          <p:spPr>
            <a:xfrm>
              <a:off x="7020272" y="264375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타원 19"/>
            <p:cNvSpPr/>
            <p:nvPr/>
          </p:nvSpPr>
          <p:spPr>
            <a:xfrm>
              <a:off x="6732240" y="149163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/>
          </p:nvSpPr>
          <p:spPr>
            <a:xfrm>
              <a:off x="6732240" y="1059582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타원 21"/>
            <p:cNvSpPr/>
            <p:nvPr/>
          </p:nvSpPr>
          <p:spPr>
            <a:xfrm>
              <a:off x="7524328" y="127560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타원 22"/>
            <p:cNvSpPr/>
            <p:nvPr/>
          </p:nvSpPr>
          <p:spPr>
            <a:xfrm>
              <a:off x="8460432" y="1347614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타원 23"/>
            <p:cNvSpPr/>
            <p:nvPr/>
          </p:nvSpPr>
          <p:spPr>
            <a:xfrm>
              <a:off x="8244408" y="228371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" name="그룹 40"/>
          <p:cNvGrpSpPr/>
          <p:nvPr/>
        </p:nvGrpSpPr>
        <p:grpSpPr>
          <a:xfrm>
            <a:off x="3599994" y="962879"/>
            <a:ext cx="1324947" cy="2477075"/>
            <a:chOff x="4499992" y="1203598"/>
            <a:chExt cx="1656184" cy="3096344"/>
          </a:xfrm>
          <a:solidFill>
            <a:srgbClr val="FF0000"/>
          </a:solidFill>
        </p:grpSpPr>
        <p:sp>
          <p:nvSpPr>
            <p:cNvPr id="9" name="타원 8"/>
            <p:cNvSpPr/>
            <p:nvPr/>
          </p:nvSpPr>
          <p:spPr>
            <a:xfrm>
              <a:off x="5508104" y="156363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타원 26"/>
            <p:cNvSpPr/>
            <p:nvPr/>
          </p:nvSpPr>
          <p:spPr>
            <a:xfrm>
              <a:off x="5004048" y="120359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타원 27"/>
            <p:cNvSpPr/>
            <p:nvPr/>
          </p:nvSpPr>
          <p:spPr>
            <a:xfrm>
              <a:off x="4499992" y="120359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타원 28"/>
            <p:cNvSpPr/>
            <p:nvPr/>
          </p:nvSpPr>
          <p:spPr>
            <a:xfrm>
              <a:off x="4572000" y="1707654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타원 29"/>
            <p:cNvSpPr/>
            <p:nvPr/>
          </p:nvSpPr>
          <p:spPr>
            <a:xfrm>
              <a:off x="5004048" y="199568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타원 30"/>
            <p:cNvSpPr/>
            <p:nvPr/>
          </p:nvSpPr>
          <p:spPr>
            <a:xfrm>
              <a:off x="5364088" y="235572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타원 31"/>
            <p:cNvSpPr/>
            <p:nvPr/>
          </p:nvSpPr>
          <p:spPr>
            <a:xfrm>
              <a:off x="6012160" y="149163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타원 32"/>
            <p:cNvSpPr/>
            <p:nvPr/>
          </p:nvSpPr>
          <p:spPr>
            <a:xfrm>
              <a:off x="5724128" y="2499742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타원 33"/>
            <p:cNvSpPr/>
            <p:nvPr/>
          </p:nvSpPr>
          <p:spPr>
            <a:xfrm>
              <a:off x="5004048" y="257175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타원 34"/>
            <p:cNvSpPr/>
            <p:nvPr/>
          </p:nvSpPr>
          <p:spPr>
            <a:xfrm>
              <a:off x="5364088" y="271576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타원 35"/>
            <p:cNvSpPr/>
            <p:nvPr/>
          </p:nvSpPr>
          <p:spPr>
            <a:xfrm>
              <a:off x="5436096" y="293179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타원 36"/>
            <p:cNvSpPr/>
            <p:nvPr/>
          </p:nvSpPr>
          <p:spPr>
            <a:xfrm>
              <a:off x="4860032" y="336383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타원 37"/>
            <p:cNvSpPr/>
            <p:nvPr/>
          </p:nvSpPr>
          <p:spPr>
            <a:xfrm>
              <a:off x="4644008" y="2643758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타원 38"/>
            <p:cNvSpPr/>
            <p:nvPr/>
          </p:nvSpPr>
          <p:spPr>
            <a:xfrm>
              <a:off x="5364088" y="4155926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타원 39"/>
            <p:cNvSpPr/>
            <p:nvPr/>
          </p:nvSpPr>
          <p:spPr>
            <a:xfrm>
              <a:off x="4788024" y="4011910"/>
              <a:ext cx="144016" cy="144016"/>
            </a:xfrm>
            <a:prstGeom prst="ellips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4752122" y="697454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982548" y="962879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924941" y="1366123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035236" y="1556131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4867335" y="1884581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097760" y="2115007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4752122" y="2287826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097760" y="2575858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4579303" y="2863890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5097760" y="3094315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579303" y="3324741"/>
            <a:ext cx="469937" cy="273921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300" b="1" dirty="0">
                <a:latin typeface="Corbel" pitchFamily="34" charset="0"/>
              </a:rPr>
              <a:t>(</a:t>
            </a:r>
            <a:r>
              <a:rPr lang="en-US" altLang="ko-KR" sz="1300" b="1" dirty="0" err="1">
                <a:latin typeface="Corbel" pitchFamily="34" charset="0"/>
              </a:rPr>
              <a:t>R,t</a:t>
            </a:r>
            <a:r>
              <a:rPr lang="en-US" altLang="ko-KR" sz="1300" b="1" dirty="0">
                <a:latin typeface="Corbel" pitchFamily="34" charset="0"/>
              </a:rPr>
              <a:t>)</a:t>
            </a:r>
            <a:endParaRPr lang="ko-KR" altLang="en-US" sz="1300" b="1" dirty="0">
              <a:latin typeface="Corbe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141" y="2586792"/>
            <a:ext cx="1705725" cy="131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Initial Registration Step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1216" y="617240"/>
            <a:ext cx="2822714" cy="3341171"/>
          </a:xfrm>
        </p:spPr>
        <p:txBody>
          <a:bodyPr>
            <a:normAutofit lnSpcReduction="10000"/>
          </a:bodyPr>
          <a:lstStyle/>
          <a:p>
            <a:pPr marL="365760" indent="-365760">
              <a:buFont typeface="+mj-lt"/>
              <a:buAutoNum type="arabicPeriod"/>
            </a:pPr>
            <a:r>
              <a:rPr lang="en-US" altLang="ko-KR" dirty="0" smtClean="0"/>
              <a:t>Correspondence using Spin Images</a:t>
            </a:r>
          </a:p>
          <a:p>
            <a:pPr marL="365760" indent="-365760">
              <a:buFont typeface="+mj-lt"/>
              <a:buAutoNum type="arabicPeriod"/>
            </a:pPr>
            <a:r>
              <a:rPr lang="en-US" altLang="ko-KR" dirty="0" smtClean="0"/>
              <a:t>Transformation (</a:t>
            </a:r>
            <a:r>
              <a:rPr lang="en-US" altLang="ko-KR" dirty="0" err="1" smtClean="0"/>
              <a:t>R,t</a:t>
            </a:r>
            <a:r>
              <a:rPr lang="en-US" altLang="ko-KR" dirty="0" smtClean="0"/>
              <a:t>) per </a:t>
            </a:r>
            <a:r>
              <a:rPr lang="en-US" altLang="ko-KR" dirty="0" err="1" smtClean="0"/>
              <a:t>correpsondence</a:t>
            </a:r>
            <a:endParaRPr lang="en-US" altLang="ko-KR" dirty="0" smtClean="0"/>
          </a:p>
          <a:p>
            <a:pPr marL="365760" indent="-365760">
              <a:buFont typeface="+mj-lt"/>
              <a:buAutoNum type="arabicPeriod"/>
            </a:pPr>
            <a:r>
              <a:rPr lang="en-US" altLang="ko-KR" dirty="0" smtClean="0"/>
              <a:t>Group (</a:t>
            </a:r>
            <a:r>
              <a:rPr lang="en-US" altLang="ko-KR" dirty="0" err="1" smtClean="0"/>
              <a:t>R,t</a:t>
            </a:r>
            <a:r>
              <a:rPr lang="en-US" altLang="ko-KR" dirty="0" smtClean="0"/>
              <a:t>) using clustering</a:t>
            </a:r>
          </a:p>
          <a:p>
            <a:pPr marL="365760" indent="-365760">
              <a:buFont typeface="+mj-lt"/>
              <a:buAutoNum type="arabicPeriod"/>
            </a:pPr>
            <a:r>
              <a:rPr lang="en-US" altLang="ko-KR" dirty="0" smtClean="0"/>
              <a:t>Optimize assignment of transformations using “Graph Cuts”</a:t>
            </a:r>
          </a:p>
          <a:p>
            <a:pPr marL="365760" indent="-365760">
              <a:buNone/>
            </a:pPr>
            <a:r>
              <a:rPr lang="en-US" altLang="ko-KR" dirty="0" smtClean="0"/>
              <a:t>	[</a:t>
            </a:r>
            <a:r>
              <a:rPr lang="en-US" altLang="ko-KR" dirty="0" err="1" smtClean="0"/>
              <a:t>Boykov</a:t>
            </a:r>
            <a:r>
              <a:rPr lang="en-US" altLang="ko-KR" dirty="0" smtClean="0"/>
              <a:t> et al. 2001]</a:t>
            </a:r>
            <a:endParaRPr lang="ko-KR" altLang="en-US" dirty="0"/>
          </a:p>
        </p:txBody>
      </p:sp>
      <p:pic>
        <p:nvPicPr>
          <p:cNvPr id="3074" name="Picture 2" descr="F:\000 Shape Data\TOG09\graphics\source\robotDepth2\snapshot-00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5487" y="728311"/>
            <a:ext cx="1429454" cy="2848475"/>
          </a:xfrm>
          <a:prstGeom prst="rect">
            <a:avLst/>
          </a:prstGeom>
          <a:noFill/>
        </p:spPr>
      </p:pic>
      <p:pic>
        <p:nvPicPr>
          <p:cNvPr id="3075" name="Picture 3" descr="F:\000 Shape Data\TOG09\graphics\source\robotDepth2\snapshot-00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49544" y="743211"/>
            <a:ext cx="1476408" cy="281195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772813" y="3670379"/>
            <a:ext cx="705578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Frame</a:t>
            </a:r>
            <a:r>
              <a:rPr lang="en-US" altLang="ko-KR" sz="1400" b="1" i="1" smtClean="0">
                <a:latin typeface="Corbel" pitchFamily="34" charset="0"/>
              </a:rPr>
              <a:t> i</a:t>
            </a:r>
            <a:endParaRPr lang="ko-KR" altLang="en-US" sz="1400" b="1" i="1">
              <a:latin typeface="Corbe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31431" y="3670379"/>
            <a:ext cx="886718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Frame</a:t>
            </a:r>
            <a:r>
              <a:rPr lang="en-US" altLang="ko-KR" sz="1400" b="1" i="1" smtClean="0">
                <a:latin typeface="Corbel" pitchFamily="34" charset="0"/>
              </a:rPr>
              <a:t> i+1</a:t>
            </a:r>
            <a:endParaRPr lang="ko-KR" altLang="en-US" sz="1400" b="1" i="1">
              <a:latin typeface="Corbel" pitchFamily="34" charset="0"/>
            </a:endParaRPr>
          </a:p>
        </p:txBody>
      </p:sp>
      <p:cxnSp>
        <p:nvCxnSpPr>
          <p:cNvPr id="65" name="직선 화살표 연결선 64"/>
          <p:cNvCxnSpPr/>
          <p:nvPr/>
        </p:nvCxnSpPr>
        <p:spPr>
          <a:xfrm flipV="1">
            <a:off x="4406483" y="2518251"/>
            <a:ext cx="864096" cy="5760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4521696" y="2172613"/>
            <a:ext cx="1098314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b="1" smtClean="0">
                <a:latin typeface="Corbel" pitchFamily="34" charset="0"/>
              </a:rPr>
              <a:t>Which (R,t)?</a:t>
            </a:r>
            <a:endParaRPr lang="ko-KR" altLang="en-US" sz="1400" b="1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Initial Registration Step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1216" y="617240"/>
            <a:ext cx="2822714" cy="3283565"/>
          </a:xfrm>
        </p:spPr>
        <p:txBody>
          <a:bodyPr>
            <a:normAutofit fontScale="92500" lnSpcReduction="10000"/>
          </a:bodyPr>
          <a:lstStyle/>
          <a:p>
            <a:pPr marL="365760" indent="-365760">
              <a:buFont typeface="+mj-lt"/>
              <a:buAutoNum type="arabicPeriod"/>
            </a:pPr>
            <a:r>
              <a:rPr lang="en-US" altLang="ko-KR" dirty="0" smtClean="0"/>
              <a:t>Correspondence using Spin Images</a:t>
            </a:r>
          </a:p>
          <a:p>
            <a:pPr marL="365760" indent="-365760">
              <a:buFont typeface="+mj-lt"/>
              <a:buAutoNum type="arabicPeriod"/>
            </a:pPr>
            <a:r>
              <a:rPr lang="en-US" altLang="ko-KR" dirty="0" smtClean="0"/>
              <a:t>Transformation (</a:t>
            </a:r>
            <a:r>
              <a:rPr lang="en-US" altLang="ko-KR" dirty="0" err="1" smtClean="0"/>
              <a:t>R,t</a:t>
            </a:r>
            <a:r>
              <a:rPr lang="en-US" altLang="ko-KR" dirty="0" smtClean="0"/>
              <a:t>) per </a:t>
            </a:r>
            <a:r>
              <a:rPr lang="en-US" altLang="ko-KR" dirty="0" err="1" smtClean="0"/>
              <a:t>correpsondence</a:t>
            </a:r>
            <a:endParaRPr lang="en-US" altLang="ko-KR" dirty="0" smtClean="0"/>
          </a:p>
          <a:p>
            <a:pPr marL="365760" indent="-365760">
              <a:buFont typeface="+mj-lt"/>
              <a:buAutoNum type="arabicPeriod"/>
            </a:pPr>
            <a:r>
              <a:rPr lang="en-US" altLang="ko-KR" dirty="0" smtClean="0"/>
              <a:t>Group (</a:t>
            </a:r>
            <a:r>
              <a:rPr lang="en-US" altLang="ko-KR" dirty="0" err="1" smtClean="0"/>
              <a:t>R,t</a:t>
            </a:r>
            <a:r>
              <a:rPr lang="en-US" altLang="ko-KR" dirty="0" smtClean="0"/>
              <a:t>) using clustering</a:t>
            </a:r>
          </a:p>
          <a:p>
            <a:pPr marL="365760" indent="-365760">
              <a:buFont typeface="+mj-lt"/>
              <a:buAutoNum type="arabicPeriod"/>
            </a:pPr>
            <a:r>
              <a:rPr lang="en-US" altLang="ko-KR" dirty="0" smtClean="0"/>
              <a:t>Optimize assignment of transformations using “Graph Cuts”</a:t>
            </a:r>
          </a:p>
          <a:p>
            <a:pPr marL="365760" indent="-365760">
              <a:buNone/>
            </a:pPr>
            <a:r>
              <a:rPr lang="en-US" altLang="ko-KR" dirty="0" smtClean="0"/>
              <a:t>	[</a:t>
            </a:r>
            <a:r>
              <a:rPr lang="en-US" altLang="ko-KR" dirty="0" err="1" smtClean="0"/>
              <a:t>Boykov</a:t>
            </a:r>
            <a:r>
              <a:rPr lang="en-US" altLang="ko-KR" dirty="0" smtClean="0"/>
              <a:t> et al. 2001]</a:t>
            </a:r>
            <a:endParaRPr lang="ko-KR" altLang="en-US" dirty="0" smtClean="0"/>
          </a:p>
          <a:p>
            <a:pPr marL="365760" indent="-365760">
              <a:buNone/>
            </a:pP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657600" y="3670379"/>
            <a:ext cx="1093504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Both Frames</a:t>
            </a:r>
            <a:endParaRPr lang="ko-KR" altLang="en-US" sz="1400" b="1" i="1">
              <a:latin typeface="Corbel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7188" y="732453"/>
            <a:ext cx="175442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그룹 10"/>
          <p:cNvGrpSpPr/>
          <p:nvPr/>
        </p:nvGrpSpPr>
        <p:grpSpPr>
          <a:xfrm>
            <a:off x="5230463" y="699659"/>
            <a:ext cx="1768503" cy="3278496"/>
            <a:chOff x="6538078" y="874574"/>
            <a:chExt cx="2210628" cy="4098121"/>
          </a:xfrm>
        </p:grpSpPr>
        <p:sp>
          <p:nvSpPr>
            <p:cNvPr id="8" name="TextBox 7"/>
            <p:cNvSpPr txBox="1"/>
            <p:nvPr/>
          </p:nvSpPr>
          <p:spPr>
            <a:xfrm>
              <a:off x="6897637" y="4587974"/>
              <a:ext cx="1851069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smtClean="0">
                  <a:latin typeface="Corbel" pitchFamily="34" charset="0"/>
                </a:rPr>
                <a:t>Registered Result</a:t>
              </a:r>
              <a:endParaRPr lang="ko-KR" altLang="en-US" sz="1400" b="1" i="1">
                <a:latin typeface="Corbel" pitchFamily="34" charset="0"/>
              </a:endParaRPr>
            </a:p>
          </p:txBody>
        </p:sp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538078" y="874574"/>
              <a:ext cx="2138378" cy="36413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Global Registration of Dynamic Range Scans for Articulated Model Reconstruction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sz="1800" dirty="0" smtClean="0"/>
              <a:t>Will Chang		Matthias </a:t>
            </a:r>
            <a:r>
              <a:rPr lang="en-US" altLang="ko-KR" sz="1800" dirty="0" err="1" smtClean="0"/>
              <a:t>Zwicker</a:t>
            </a:r>
            <a:endParaRPr lang="en-US" altLang="ko-KR" sz="1800" dirty="0" smtClean="0"/>
          </a:p>
          <a:p>
            <a:r>
              <a:rPr lang="en-US" altLang="ko-KR" sz="1800" dirty="0" smtClean="0"/>
              <a:t>UC San Diego		 University of Bern</a:t>
            </a:r>
          </a:p>
        </p:txBody>
      </p:sp>
      <p:pic>
        <p:nvPicPr>
          <p:cNvPr id="1026" name="Picture 2" descr="http://emeriti.ucsd.edu/_images/UCSD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3200400"/>
            <a:ext cx="812844" cy="793750"/>
          </a:xfrm>
          <a:prstGeom prst="rect">
            <a:avLst/>
          </a:prstGeom>
          <a:noFill/>
        </p:spPr>
      </p:pic>
      <p:pic>
        <p:nvPicPr>
          <p:cNvPr id="1028" name="Picture 4" descr="http://www.phytopharm.dkf.unibe.ch/logo-un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53622" y="3261010"/>
            <a:ext cx="909178" cy="7013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그룹 15"/>
          <p:cNvGrpSpPr/>
          <p:nvPr/>
        </p:nvGrpSpPr>
        <p:grpSpPr>
          <a:xfrm>
            <a:off x="3196749" y="559634"/>
            <a:ext cx="3974842" cy="1267341"/>
            <a:chOff x="526966" y="1483445"/>
            <a:chExt cx="6673659" cy="2456294"/>
          </a:xfrm>
        </p:grpSpPr>
        <p:pic>
          <p:nvPicPr>
            <p:cNvPr id="23" name="Picture 2" descr="K:\000 Shape Data\TOG09\graphics\source\robotDepth2\snapshot-0000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6966" y="2264993"/>
              <a:ext cx="840440" cy="1674746"/>
            </a:xfrm>
            <a:prstGeom prst="rect">
              <a:avLst/>
            </a:prstGeom>
            <a:noFill/>
          </p:spPr>
        </p:pic>
        <p:pic>
          <p:nvPicPr>
            <p:cNvPr id="25" name="Picture 4" descr="K:\000 Shape Data\TOG09\graphics\source\robotDepth2\snapshot-0075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4552930" y="1621818"/>
              <a:ext cx="859736" cy="1621302"/>
            </a:xfrm>
            <a:prstGeom prst="rect">
              <a:avLst/>
            </a:prstGeom>
            <a:noFill/>
          </p:spPr>
        </p:pic>
        <p:pic>
          <p:nvPicPr>
            <p:cNvPr id="27" name="Picture 6" descr="K:\000 Shape Data\TOG09\graphics\source\robotDepth2\snapshot-0080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2461360" y="2011145"/>
              <a:ext cx="936923" cy="1593644"/>
            </a:xfrm>
            <a:prstGeom prst="rect">
              <a:avLst/>
            </a:prstGeom>
            <a:noFill/>
          </p:spPr>
        </p:pic>
        <p:pic>
          <p:nvPicPr>
            <p:cNvPr id="29" name="Picture 7" descr="K:\000 Shape Data\TOG09\graphics\source\robotDepth2\snapshot-0085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1397443" y="2079015"/>
              <a:ext cx="939840" cy="1637425"/>
            </a:xfrm>
            <a:prstGeom prst="rect">
              <a:avLst/>
            </a:prstGeom>
            <a:noFill/>
          </p:spPr>
        </p:pic>
        <p:pic>
          <p:nvPicPr>
            <p:cNvPr id="31" name="Picture 8" descr="K:\000 Shape Data\TOG09\graphics\source\robotDepth2\snapshot-0070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5464921" y="1706745"/>
              <a:ext cx="820277" cy="1334962"/>
            </a:xfrm>
            <a:prstGeom prst="rect">
              <a:avLst/>
            </a:prstGeom>
            <a:noFill/>
          </p:spPr>
        </p:pic>
        <p:pic>
          <p:nvPicPr>
            <p:cNvPr id="33" name="Picture 9" descr="K:\000 Shape Data\TOG09\graphics\source\robotDepth2\snapshot-0065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337457" y="1483445"/>
              <a:ext cx="863168" cy="1460953"/>
            </a:xfrm>
            <a:prstGeom prst="rect">
              <a:avLst/>
            </a:prstGeom>
            <a:noFill/>
          </p:spPr>
        </p:pic>
        <p:pic>
          <p:nvPicPr>
            <p:cNvPr id="35" name="Picture 10" descr="K:\000 Shape Data\TOG09\graphics\source\robotDepth2\snapshot-0060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400938" y="1818394"/>
              <a:ext cx="1099735" cy="1605328"/>
            </a:xfrm>
            <a:prstGeom prst="rect">
              <a:avLst/>
            </a:prstGeom>
            <a:noFill/>
          </p:spPr>
        </p:pic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6003" y="0"/>
            <a:ext cx="6912768" cy="518457"/>
          </a:xfrm>
        </p:spPr>
        <p:txBody>
          <a:bodyPr/>
          <a:lstStyle/>
          <a:p>
            <a:r>
              <a:rPr lang="en-US" altLang="ko-KR" smtClean="0"/>
              <a:t>Global Fit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1216" y="617240"/>
            <a:ext cx="2922984" cy="3168352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ko-KR" dirty="0" smtClean="0"/>
              <a:t>Fitting the DSG to all frames at once</a:t>
            </a:r>
          </a:p>
          <a:p>
            <a:pPr marL="685800" lvl="1" indent="-365760"/>
            <a:r>
              <a:rPr lang="en-US" altLang="ko-KR" dirty="0" smtClean="0"/>
              <a:t>Reduces O(n</a:t>
            </a:r>
            <a:r>
              <a:rPr lang="en-US" altLang="ko-KR" baseline="30000" dirty="0" smtClean="0"/>
              <a:t>2</a:t>
            </a:r>
            <a:r>
              <a:rPr lang="en-US" altLang="ko-KR" dirty="0" smtClean="0"/>
              <a:t>) </a:t>
            </a:r>
            <a:r>
              <a:rPr lang="en-US" altLang="ko-KR" dirty="0" smtClean="0">
                <a:sym typeface="Wingdings" pitchFamily="2" charset="2"/>
              </a:rPr>
              <a:t>to O(n)</a:t>
            </a:r>
            <a:endParaRPr lang="en-US" altLang="ko-KR" dirty="0" smtClean="0"/>
          </a:p>
          <a:p>
            <a:pPr marL="365760" indent="-365760"/>
            <a:endParaRPr lang="en-US" altLang="ko-KR" dirty="0" smtClean="0"/>
          </a:p>
        </p:txBody>
      </p:sp>
      <p:pic>
        <p:nvPicPr>
          <p:cNvPr id="6153" name="Picture 9" descr="F:\000 Shape Data\TOG09\graphics\source\DSG\DSG_B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64090" y="1711762"/>
            <a:ext cx="1612979" cy="2277310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5040154" y="3819334"/>
            <a:ext cx="487569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dirty="0" smtClean="0">
                <a:latin typeface="Corbel" pitchFamily="34" charset="0"/>
              </a:rPr>
              <a:t>DSG</a:t>
            </a:r>
            <a:endParaRPr lang="ko-KR" altLang="en-US" sz="1400" b="1" i="1" dirty="0">
              <a:latin typeface="Corbel" pitchFamily="34" charset="0"/>
            </a:endParaRPr>
          </a:p>
        </p:txBody>
      </p:sp>
      <p:cxnSp>
        <p:nvCxnSpPr>
          <p:cNvPr id="22" name="직선 화살표 연결선 21"/>
          <p:cNvCxnSpPr/>
          <p:nvPr/>
        </p:nvCxnSpPr>
        <p:spPr>
          <a:xfrm rot="10800000">
            <a:off x="3599994" y="1481336"/>
            <a:ext cx="1036915" cy="4032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직선 화살표 연결선 23"/>
          <p:cNvCxnSpPr/>
          <p:nvPr/>
        </p:nvCxnSpPr>
        <p:spPr>
          <a:xfrm rot="10800000">
            <a:off x="4348877" y="1481336"/>
            <a:ext cx="576064" cy="3456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직선 화살표 연결선 25"/>
          <p:cNvCxnSpPr/>
          <p:nvPr/>
        </p:nvCxnSpPr>
        <p:spPr>
          <a:xfrm rot="10800000">
            <a:off x="4867334" y="1481336"/>
            <a:ext cx="403245" cy="3456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직선 화살표 연결선 27"/>
          <p:cNvCxnSpPr/>
          <p:nvPr/>
        </p:nvCxnSpPr>
        <p:spPr>
          <a:xfrm rot="16200000" flipV="1">
            <a:off x="5270579" y="1596549"/>
            <a:ext cx="345638" cy="11521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직선 화살표 연결선 29"/>
          <p:cNvCxnSpPr/>
          <p:nvPr/>
        </p:nvCxnSpPr>
        <p:spPr>
          <a:xfrm rot="5400000" flipH="1" flipV="1">
            <a:off x="5587415" y="1567746"/>
            <a:ext cx="345638" cy="17281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직선 화살표 연결선 31"/>
          <p:cNvCxnSpPr/>
          <p:nvPr/>
        </p:nvCxnSpPr>
        <p:spPr>
          <a:xfrm flipV="1">
            <a:off x="5846643" y="1481336"/>
            <a:ext cx="518458" cy="3456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직선 화살표 연결선 33"/>
          <p:cNvCxnSpPr/>
          <p:nvPr/>
        </p:nvCxnSpPr>
        <p:spPr>
          <a:xfrm flipV="1">
            <a:off x="6019462" y="1481336"/>
            <a:ext cx="806490" cy="4032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6003" y="0"/>
            <a:ext cx="6912768" cy="518457"/>
          </a:xfrm>
        </p:spPr>
        <p:txBody>
          <a:bodyPr/>
          <a:lstStyle/>
          <a:p>
            <a:r>
              <a:rPr lang="en-US" altLang="ko-KR" smtClean="0"/>
              <a:t>Global Fit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1216" y="617240"/>
            <a:ext cx="2922984" cy="3168352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ko-KR" dirty="0" smtClean="0"/>
              <a:t>Fitting the DSG to all frames at once</a:t>
            </a:r>
          </a:p>
          <a:p>
            <a:pPr marL="685800" lvl="1" indent="-365760"/>
            <a:r>
              <a:rPr lang="en-US" altLang="ko-KR" dirty="0" smtClean="0"/>
              <a:t>Reduces O(n</a:t>
            </a:r>
            <a:r>
              <a:rPr lang="en-US" altLang="ko-KR" baseline="30000" dirty="0" smtClean="0"/>
              <a:t>2</a:t>
            </a:r>
            <a:r>
              <a:rPr lang="en-US" altLang="ko-KR" dirty="0" smtClean="0"/>
              <a:t>) to</a:t>
            </a:r>
            <a:r>
              <a:rPr lang="en-US" altLang="ko-KR" dirty="0" smtClean="0">
                <a:sym typeface="Wingdings" pitchFamily="2" charset="2"/>
              </a:rPr>
              <a:t> O(n)</a:t>
            </a:r>
            <a:endParaRPr lang="en-US" altLang="ko-KR" dirty="0" smtClean="0"/>
          </a:p>
          <a:p>
            <a:pPr marL="365760" indent="-365760"/>
            <a:endParaRPr lang="en-US" altLang="ko-KR" dirty="0" smtClean="0"/>
          </a:p>
        </p:txBody>
      </p:sp>
      <p:grpSp>
        <p:nvGrpSpPr>
          <p:cNvPr id="4" name="그룹 15"/>
          <p:cNvGrpSpPr/>
          <p:nvPr/>
        </p:nvGrpSpPr>
        <p:grpSpPr>
          <a:xfrm>
            <a:off x="3196749" y="559634"/>
            <a:ext cx="3974842" cy="1267341"/>
            <a:chOff x="526966" y="1483445"/>
            <a:chExt cx="6673659" cy="2456294"/>
          </a:xfrm>
        </p:grpSpPr>
        <p:pic>
          <p:nvPicPr>
            <p:cNvPr id="13" name="Picture 2" descr="K:\000 Shape Data\TOG09\graphics\source\robotDepth2\snapshot-0000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6966" y="2264993"/>
              <a:ext cx="840440" cy="1674746"/>
            </a:xfrm>
            <a:prstGeom prst="rect">
              <a:avLst/>
            </a:prstGeom>
            <a:noFill/>
          </p:spPr>
        </p:pic>
        <p:pic>
          <p:nvPicPr>
            <p:cNvPr id="14" name="Picture 4" descr="K:\000 Shape Data\TOG09\graphics\source\robotDepth2\snapshot-0075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4552930" y="1621818"/>
              <a:ext cx="859736" cy="1621302"/>
            </a:xfrm>
            <a:prstGeom prst="rect">
              <a:avLst/>
            </a:prstGeom>
            <a:noFill/>
          </p:spPr>
        </p:pic>
        <p:pic>
          <p:nvPicPr>
            <p:cNvPr id="15" name="Picture 6" descr="K:\000 Shape Data\TOG09\graphics\source\robotDepth2\snapshot-0080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2461360" y="2011145"/>
              <a:ext cx="936923" cy="1593644"/>
            </a:xfrm>
            <a:prstGeom prst="rect">
              <a:avLst/>
            </a:prstGeom>
            <a:noFill/>
          </p:spPr>
        </p:pic>
        <p:pic>
          <p:nvPicPr>
            <p:cNvPr id="16" name="Picture 7" descr="K:\000 Shape Data\TOG09\graphics\source\robotDepth2\snapshot-0085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1397443" y="2079015"/>
              <a:ext cx="939840" cy="1637425"/>
            </a:xfrm>
            <a:prstGeom prst="rect">
              <a:avLst/>
            </a:prstGeom>
            <a:noFill/>
          </p:spPr>
        </p:pic>
        <p:pic>
          <p:nvPicPr>
            <p:cNvPr id="17" name="Picture 8" descr="K:\000 Shape Data\TOG09\graphics\source\robotDepth2\snapshot-0070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5464921" y="1706745"/>
              <a:ext cx="820277" cy="1334962"/>
            </a:xfrm>
            <a:prstGeom prst="rect">
              <a:avLst/>
            </a:prstGeom>
            <a:noFill/>
          </p:spPr>
        </p:pic>
        <p:pic>
          <p:nvPicPr>
            <p:cNvPr id="18" name="Picture 9" descr="K:\000 Shape Data\TOG09\graphics\source\robotDepth2\snapshot-0065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337457" y="1483445"/>
              <a:ext cx="863168" cy="1460953"/>
            </a:xfrm>
            <a:prstGeom prst="rect">
              <a:avLst/>
            </a:prstGeom>
            <a:noFill/>
          </p:spPr>
        </p:pic>
        <p:pic>
          <p:nvPicPr>
            <p:cNvPr id="19" name="Picture 10" descr="K:\000 Shape Data\TOG09\graphics\source\robotDepth2\snapshot-0060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400938" y="1818394"/>
              <a:ext cx="1099735" cy="1605328"/>
            </a:xfrm>
            <a:prstGeom prst="rect">
              <a:avLst/>
            </a:prstGeom>
            <a:noFill/>
          </p:spPr>
        </p:pic>
      </p:grpSp>
      <p:grpSp>
        <p:nvGrpSpPr>
          <p:cNvPr id="5" name="그룹 68"/>
          <p:cNvGrpSpPr/>
          <p:nvPr/>
        </p:nvGrpSpPr>
        <p:grpSpPr>
          <a:xfrm>
            <a:off x="3447033" y="1313422"/>
            <a:ext cx="3467506" cy="513553"/>
            <a:chOff x="4308790" y="1641777"/>
            <a:chExt cx="4334383" cy="641941"/>
          </a:xfrm>
        </p:grpSpPr>
        <p:cxnSp>
          <p:nvCxnSpPr>
            <p:cNvPr id="22" name="구부러진 연결선 21"/>
            <p:cNvCxnSpPr>
              <a:stCxn id="13" idx="2"/>
              <a:endCxn id="16" idx="2"/>
            </p:cNvCxnSpPr>
            <p:nvPr/>
          </p:nvCxnSpPr>
          <p:spPr>
            <a:xfrm rot="5400000" flipH="1" flipV="1">
              <a:off x="4579319" y="1869173"/>
              <a:ext cx="144016" cy="685073"/>
            </a:xfrm>
            <a:prstGeom prst="curvedConnector3">
              <a:avLst>
                <a:gd name="adj1" fmla="val -78777"/>
              </a:avLst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구부러진 연결선 25"/>
            <p:cNvCxnSpPr>
              <a:stCxn id="13" idx="2"/>
              <a:endCxn id="15" idx="2"/>
            </p:cNvCxnSpPr>
            <p:nvPr/>
          </p:nvCxnSpPr>
          <p:spPr>
            <a:xfrm rot="5400000" flipH="1" flipV="1">
              <a:off x="4938816" y="1437668"/>
              <a:ext cx="216024" cy="1476075"/>
            </a:xfrm>
            <a:prstGeom prst="curvedConnector3">
              <a:avLst>
                <a:gd name="adj1" fmla="val -87009"/>
              </a:avLst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구부러진 연결선 27"/>
            <p:cNvCxnSpPr>
              <a:stCxn id="13" idx="2"/>
              <a:endCxn id="19" idx="2"/>
            </p:cNvCxnSpPr>
            <p:nvPr/>
          </p:nvCxnSpPr>
          <p:spPr>
            <a:xfrm rot="5400000" flipH="1" flipV="1">
              <a:off x="5260489" y="999216"/>
              <a:ext cx="332803" cy="2236201"/>
            </a:xfrm>
            <a:prstGeom prst="curvedConnector3">
              <a:avLst>
                <a:gd name="adj1" fmla="val -80900"/>
              </a:avLst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구부러진 연결선 29"/>
            <p:cNvCxnSpPr>
              <a:stCxn id="13" idx="2"/>
              <a:endCxn id="14" idx="2"/>
            </p:cNvCxnSpPr>
            <p:nvPr/>
          </p:nvCxnSpPr>
          <p:spPr>
            <a:xfrm rot="5400000" flipH="1" flipV="1">
              <a:off x="5586410" y="556818"/>
              <a:ext cx="449281" cy="3004520"/>
            </a:xfrm>
            <a:prstGeom prst="curvedConnector3">
              <a:avLst>
                <a:gd name="adj1" fmla="val -75003"/>
              </a:avLst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구부러진 연결선 31"/>
            <p:cNvCxnSpPr>
              <a:stCxn id="13" idx="2"/>
              <a:endCxn id="17" idx="2"/>
            </p:cNvCxnSpPr>
            <p:nvPr/>
          </p:nvCxnSpPr>
          <p:spPr>
            <a:xfrm rot="5400000" flipH="1" flipV="1">
              <a:off x="5853605" y="159721"/>
              <a:ext cx="579182" cy="3668811"/>
            </a:xfrm>
            <a:prstGeom prst="curvedConnector3">
              <a:avLst>
                <a:gd name="adj1" fmla="val -74554"/>
              </a:avLst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구부러진 연결선 33"/>
            <p:cNvCxnSpPr>
              <a:stCxn id="13" idx="2"/>
              <a:endCxn id="18" idx="2"/>
            </p:cNvCxnSpPr>
            <p:nvPr/>
          </p:nvCxnSpPr>
          <p:spPr>
            <a:xfrm rot="5400000" flipH="1" flipV="1">
              <a:off x="6155011" y="-204443"/>
              <a:ext cx="641941" cy="4334382"/>
            </a:xfrm>
            <a:prstGeom prst="curvedConnector3">
              <a:avLst>
                <a:gd name="adj1" fmla="val -80982"/>
              </a:avLst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" name="그룹 91"/>
          <p:cNvGrpSpPr/>
          <p:nvPr/>
        </p:nvGrpSpPr>
        <p:grpSpPr>
          <a:xfrm>
            <a:off x="3995091" y="1313422"/>
            <a:ext cx="2919447" cy="398340"/>
            <a:chOff x="4993863" y="1641777"/>
            <a:chExt cx="3649309" cy="497925"/>
          </a:xfrm>
        </p:grpSpPr>
        <p:cxnSp>
          <p:nvCxnSpPr>
            <p:cNvPr id="78" name="구부러진 연결선 77"/>
            <p:cNvCxnSpPr>
              <a:stCxn id="16" idx="2"/>
              <a:endCxn id="15" idx="2"/>
            </p:cNvCxnSpPr>
            <p:nvPr/>
          </p:nvCxnSpPr>
          <p:spPr>
            <a:xfrm rot="5400000" flipH="1" flipV="1">
              <a:off x="5353361" y="1708197"/>
              <a:ext cx="72008" cy="791002"/>
            </a:xfrm>
            <a:prstGeom prst="curvedConnector3">
              <a:avLst>
                <a:gd name="adj1" fmla="val -176369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구부러진 연결선 79"/>
            <p:cNvCxnSpPr>
              <a:stCxn id="16" idx="2"/>
              <a:endCxn id="19" idx="2"/>
            </p:cNvCxnSpPr>
            <p:nvPr/>
          </p:nvCxnSpPr>
          <p:spPr>
            <a:xfrm rot="5400000" flipH="1" flipV="1">
              <a:off x="5675034" y="1269745"/>
              <a:ext cx="188787" cy="1551128"/>
            </a:xfrm>
            <a:prstGeom prst="curvedConnector3">
              <a:avLst>
                <a:gd name="adj1" fmla="val -99562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구부러진 연결선 81"/>
            <p:cNvCxnSpPr>
              <a:stCxn id="16" idx="2"/>
              <a:endCxn id="14" idx="2"/>
            </p:cNvCxnSpPr>
            <p:nvPr/>
          </p:nvCxnSpPr>
          <p:spPr>
            <a:xfrm rot="5400000" flipH="1" flipV="1">
              <a:off x="6000954" y="827346"/>
              <a:ext cx="305265" cy="2319447"/>
            </a:xfrm>
            <a:prstGeom prst="curvedConnector3">
              <a:avLst>
                <a:gd name="adj1" fmla="val -88199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구부러진 연결선 83"/>
            <p:cNvCxnSpPr>
              <a:stCxn id="16" idx="2"/>
              <a:endCxn id="17" idx="2"/>
            </p:cNvCxnSpPr>
            <p:nvPr/>
          </p:nvCxnSpPr>
          <p:spPr>
            <a:xfrm rot="5400000" flipH="1" flipV="1">
              <a:off x="6268150" y="430250"/>
              <a:ext cx="435166" cy="2983738"/>
            </a:xfrm>
            <a:prstGeom prst="curvedConnector3">
              <a:avLst>
                <a:gd name="adj1" fmla="val -78992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구부러진 연결선 85"/>
            <p:cNvCxnSpPr>
              <a:stCxn id="16" idx="2"/>
              <a:endCxn id="18" idx="2"/>
            </p:cNvCxnSpPr>
            <p:nvPr/>
          </p:nvCxnSpPr>
          <p:spPr>
            <a:xfrm rot="5400000" flipH="1" flipV="1">
              <a:off x="6569555" y="66085"/>
              <a:ext cx="497925" cy="3649309"/>
            </a:xfrm>
            <a:prstGeom prst="curvedConnector3">
              <a:avLst>
                <a:gd name="adj1" fmla="val -97603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그룹 118"/>
          <p:cNvGrpSpPr/>
          <p:nvPr/>
        </p:nvGrpSpPr>
        <p:grpSpPr>
          <a:xfrm>
            <a:off x="4627892" y="1313422"/>
            <a:ext cx="2286646" cy="340734"/>
            <a:chOff x="5784865" y="1641777"/>
            <a:chExt cx="2858308" cy="425917"/>
          </a:xfrm>
        </p:grpSpPr>
        <p:cxnSp>
          <p:nvCxnSpPr>
            <p:cNvPr id="96" name="구부러진 연결선 95"/>
            <p:cNvCxnSpPr>
              <a:stCxn id="15" idx="2"/>
              <a:endCxn id="19" idx="2"/>
            </p:cNvCxnSpPr>
            <p:nvPr/>
          </p:nvCxnSpPr>
          <p:spPr>
            <a:xfrm rot="5400000" flipH="1" flipV="1">
              <a:off x="6106539" y="1629242"/>
              <a:ext cx="116779" cy="760126"/>
            </a:xfrm>
            <a:prstGeom prst="curvedConnector3">
              <a:avLst>
                <a:gd name="adj1" fmla="val -195754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구부러진 연결선 97"/>
            <p:cNvCxnSpPr>
              <a:stCxn id="15" idx="2"/>
              <a:endCxn id="14" idx="2"/>
            </p:cNvCxnSpPr>
            <p:nvPr/>
          </p:nvCxnSpPr>
          <p:spPr>
            <a:xfrm rot="5400000" flipH="1" flipV="1">
              <a:off x="6432459" y="1186843"/>
              <a:ext cx="233257" cy="1528445"/>
            </a:xfrm>
            <a:prstGeom prst="curvedConnector3">
              <a:avLst>
                <a:gd name="adj1" fmla="val -98003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구부러진 연결선 99"/>
            <p:cNvCxnSpPr>
              <a:stCxn id="15" idx="2"/>
              <a:endCxn id="17" idx="2"/>
            </p:cNvCxnSpPr>
            <p:nvPr/>
          </p:nvCxnSpPr>
          <p:spPr>
            <a:xfrm rot="5400000" flipH="1" flipV="1">
              <a:off x="6699655" y="789747"/>
              <a:ext cx="363158" cy="2192736"/>
            </a:xfrm>
            <a:prstGeom prst="curvedConnector3">
              <a:avLst>
                <a:gd name="adj1" fmla="val -62948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hape 101"/>
            <p:cNvCxnSpPr>
              <a:stCxn id="15" idx="2"/>
              <a:endCxn id="18" idx="2"/>
            </p:cNvCxnSpPr>
            <p:nvPr/>
          </p:nvCxnSpPr>
          <p:spPr>
            <a:xfrm rot="5400000" flipH="1" flipV="1">
              <a:off x="7001060" y="425582"/>
              <a:ext cx="425917" cy="2858307"/>
            </a:xfrm>
            <a:prstGeom prst="curvedConnector3">
              <a:avLst>
                <a:gd name="adj1" fmla="val -53672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구부러진 연결선 103"/>
            <p:cNvCxnSpPr>
              <a:stCxn id="19" idx="2"/>
              <a:endCxn id="14" idx="2"/>
            </p:cNvCxnSpPr>
            <p:nvPr/>
          </p:nvCxnSpPr>
          <p:spPr>
            <a:xfrm rot="5400000" flipH="1" flipV="1">
              <a:off x="6870912" y="1508516"/>
              <a:ext cx="116478" cy="768319"/>
            </a:xfrm>
            <a:prstGeom prst="curvedConnector3">
              <a:avLst>
                <a:gd name="adj1" fmla="val -19626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구부러진 연결선 106"/>
            <p:cNvCxnSpPr>
              <a:stCxn id="19" idx="2"/>
              <a:endCxn id="17" idx="2"/>
            </p:cNvCxnSpPr>
            <p:nvPr/>
          </p:nvCxnSpPr>
          <p:spPr>
            <a:xfrm rot="5400000" flipH="1" flipV="1">
              <a:off x="7138107" y="1111421"/>
              <a:ext cx="246379" cy="1432610"/>
            </a:xfrm>
            <a:prstGeom prst="curvedConnector3">
              <a:avLst>
                <a:gd name="adj1" fmla="val -92784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hape 108"/>
            <p:cNvCxnSpPr>
              <a:stCxn id="14" idx="2"/>
              <a:endCxn id="17" idx="2"/>
            </p:cNvCxnSpPr>
            <p:nvPr/>
          </p:nvCxnSpPr>
          <p:spPr>
            <a:xfrm rot="5400000" flipH="1" flipV="1">
              <a:off x="7580505" y="1437341"/>
              <a:ext cx="129901" cy="664291"/>
            </a:xfrm>
            <a:prstGeom prst="curvedConnector3">
              <a:avLst>
                <a:gd name="adj1" fmla="val -17598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구부러진 연결선 110"/>
            <p:cNvCxnSpPr>
              <a:stCxn id="19" idx="2"/>
              <a:endCxn id="18" idx="2"/>
            </p:cNvCxnSpPr>
            <p:nvPr/>
          </p:nvCxnSpPr>
          <p:spPr>
            <a:xfrm rot="5400000" flipH="1" flipV="1">
              <a:off x="7439513" y="747255"/>
              <a:ext cx="309138" cy="2098181"/>
            </a:xfrm>
            <a:prstGeom prst="curvedConnector3">
              <a:avLst>
                <a:gd name="adj1" fmla="val -73948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구부러진 연결선 115"/>
            <p:cNvCxnSpPr>
              <a:stCxn id="14" idx="2"/>
              <a:endCxn id="18" idx="2"/>
            </p:cNvCxnSpPr>
            <p:nvPr/>
          </p:nvCxnSpPr>
          <p:spPr>
            <a:xfrm rot="5400000" flipH="1" flipV="1">
              <a:off x="7881912" y="1073176"/>
              <a:ext cx="192660" cy="1329862"/>
            </a:xfrm>
            <a:prstGeom prst="curvedConnector3">
              <a:avLst>
                <a:gd name="adj1" fmla="val -118655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구부러진 연결선 117"/>
            <p:cNvCxnSpPr>
              <a:stCxn id="17" idx="2"/>
              <a:endCxn id="18" idx="2"/>
            </p:cNvCxnSpPr>
            <p:nvPr/>
          </p:nvCxnSpPr>
          <p:spPr>
            <a:xfrm rot="5400000" flipH="1" flipV="1">
              <a:off x="8279007" y="1340371"/>
              <a:ext cx="62759" cy="665571"/>
            </a:xfrm>
            <a:prstGeom prst="curvedConnector3">
              <a:avLst>
                <a:gd name="adj1" fmla="val -364251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TextBox 119"/>
          <p:cNvSpPr txBox="1"/>
          <p:nvPr/>
        </p:nvSpPr>
        <p:spPr>
          <a:xfrm>
            <a:off x="4067042" y="2287826"/>
            <a:ext cx="2351862" cy="566309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pPr algn="ctr"/>
            <a:r>
              <a:rPr lang="en-US" altLang="ko-KR" sz="1600" dirty="0" smtClean="0">
                <a:latin typeface="Corbel" pitchFamily="34" charset="0"/>
              </a:rPr>
              <a:t>Number of simultaneous</a:t>
            </a:r>
          </a:p>
          <a:p>
            <a:pPr algn="ctr"/>
            <a:r>
              <a:rPr lang="en-US" altLang="ko-KR" sz="1600" dirty="0" smtClean="0">
                <a:latin typeface="Corbel" pitchFamily="34" charset="0"/>
              </a:rPr>
              <a:t>registrations without DSG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그룹 15"/>
          <p:cNvGrpSpPr/>
          <p:nvPr/>
        </p:nvGrpSpPr>
        <p:grpSpPr>
          <a:xfrm>
            <a:off x="3196749" y="559634"/>
            <a:ext cx="3974842" cy="1267341"/>
            <a:chOff x="526966" y="1483445"/>
            <a:chExt cx="6673659" cy="2456294"/>
          </a:xfrm>
        </p:grpSpPr>
        <p:pic>
          <p:nvPicPr>
            <p:cNvPr id="24" name="Picture 2" descr="K:\000 Shape Data\TOG09\graphics\source\robotDepth2\snapshot-0000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6966" y="2264993"/>
              <a:ext cx="840440" cy="1674746"/>
            </a:xfrm>
            <a:prstGeom prst="rect">
              <a:avLst/>
            </a:prstGeom>
            <a:noFill/>
          </p:spPr>
        </p:pic>
        <p:pic>
          <p:nvPicPr>
            <p:cNvPr id="25" name="Picture 4" descr="K:\000 Shape Data\TOG09\graphics\source\robotDepth2\snapshot-0075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4552930" y="1621818"/>
              <a:ext cx="859736" cy="1621302"/>
            </a:xfrm>
            <a:prstGeom prst="rect">
              <a:avLst/>
            </a:prstGeom>
            <a:noFill/>
          </p:spPr>
        </p:pic>
        <p:pic>
          <p:nvPicPr>
            <p:cNvPr id="26" name="Picture 6" descr="K:\000 Shape Data\TOG09\graphics\source\robotDepth2\snapshot-0080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2461360" y="2011145"/>
              <a:ext cx="936923" cy="1593644"/>
            </a:xfrm>
            <a:prstGeom prst="rect">
              <a:avLst/>
            </a:prstGeom>
            <a:noFill/>
          </p:spPr>
        </p:pic>
        <p:pic>
          <p:nvPicPr>
            <p:cNvPr id="27" name="Picture 7" descr="K:\000 Shape Data\TOG09\graphics\source\robotDepth2\snapshot-0085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1397443" y="2079015"/>
              <a:ext cx="939840" cy="1637425"/>
            </a:xfrm>
            <a:prstGeom prst="rect">
              <a:avLst/>
            </a:prstGeom>
            <a:noFill/>
          </p:spPr>
        </p:pic>
        <p:pic>
          <p:nvPicPr>
            <p:cNvPr id="28" name="Picture 8" descr="K:\000 Shape Data\TOG09\graphics\source\robotDepth2\snapshot-0070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5464921" y="1706745"/>
              <a:ext cx="820277" cy="1334962"/>
            </a:xfrm>
            <a:prstGeom prst="rect">
              <a:avLst/>
            </a:prstGeom>
            <a:noFill/>
          </p:spPr>
        </p:pic>
        <p:pic>
          <p:nvPicPr>
            <p:cNvPr id="29" name="Picture 9" descr="K:\000 Shape Data\TOG09\graphics\source\robotDepth2\snapshot-0065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337457" y="1483445"/>
              <a:ext cx="863168" cy="1460953"/>
            </a:xfrm>
            <a:prstGeom prst="rect">
              <a:avLst/>
            </a:prstGeom>
            <a:noFill/>
          </p:spPr>
        </p:pic>
        <p:pic>
          <p:nvPicPr>
            <p:cNvPr id="30" name="Picture 10" descr="K:\000 Shape Data\TOG09\graphics\source\robotDepth2\snapshot-0060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400938" y="1818394"/>
              <a:ext cx="1099735" cy="1605328"/>
            </a:xfrm>
            <a:prstGeom prst="rect">
              <a:avLst/>
            </a:prstGeom>
            <a:noFill/>
          </p:spPr>
        </p:pic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6003" y="0"/>
            <a:ext cx="6912768" cy="518457"/>
          </a:xfrm>
        </p:spPr>
        <p:txBody>
          <a:bodyPr/>
          <a:lstStyle/>
          <a:p>
            <a:r>
              <a:rPr lang="en-US" altLang="ko-KR" smtClean="0"/>
              <a:t>Global Fit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1216" y="617240"/>
            <a:ext cx="2922984" cy="3168352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ko-KR" dirty="0" smtClean="0"/>
              <a:t>Fitting the DSG to all frames at once</a:t>
            </a:r>
          </a:p>
          <a:p>
            <a:pPr marL="686435" lvl="1" indent="-365760"/>
            <a:r>
              <a:rPr lang="en-US" altLang="ko-KR" dirty="0" smtClean="0"/>
              <a:t>Reduces O(n</a:t>
            </a:r>
            <a:r>
              <a:rPr lang="en-US" altLang="ko-KR" baseline="30000" dirty="0" smtClean="0"/>
              <a:t>2</a:t>
            </a:r>
            <a:r>
              <a:rPr lang="en-US" altLang="ko-KR" dirty="0" smtClean="0"/>
              <a:t>) to O(n)</a:t>
            </a:r>
          </a:p>
          <a:p>
            <a:pPr marL="365760" indent="-365760"/>
            <a:endParaRPr lang="en-US" altLang="ko-KR" dirty="0" smtClean="0"/>
          </a:p>
          <a:p>
            <a:pPr marL="365760" indent="-365760"/>
            <a:r>
              <a:rPr lang="en-US" altLang="ko-KR" dirty="0" smtClean="0"/>
              <a:t>Decoupled steps</a:t>
            </a:r>
          </a:p>
          <a:p>
            <a:pPr marL="685800" lvl="1" indent="-365760">
              <a:buFont typeface="+mj-lt"/>
              <a:buAutoNum type="arabicPeriod"/>
            </a:pPr>
            <a:r>
              <a:rPr lang="en-US" altLang="ko-KR" dirty="0" smtClean="0"/>
              <a:t>Sampling DSG</a:t>
            </a:r>
          </a:p>
          <a:p>
            <a:pPr marL="685800" lvl="1" indent="-365760">
              <a:buFont typeface="+mj-lt"/>
              <a:buAutoNum type="arabicPeriod"/>
            </a:pPr>
            <a:r>
              <a:rPr lang="en-US" altLang="ko-KR" dirty="0" smtClean="0"/>
              <a:t>Fitting DSG</a:t>
            </a:r>
          </a:p>
        </p:txBody>
      </p:sp>
      <p:pic>
        <p:nvPicPr>
          <p:cNvPr id="63" name="Picture 9" descr="F:\000 Shape Data\TOG09\graphics\source\DSG\DSG_B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64090" y="1711762"/>
            <a:ext cx="1612979" cy="2277310"/>
          </a:xfrm>
          <a:prstGeom prst="rect">
            <a:avLst/>
          </a:prstGeom>
          <a:noFill/>
        </p:spPr>
      </p:pic>
      <p:sp>
        <p:nvSpPr>
          <p:cNvPr id="91" name="TextBox 90"/>
          <p:cNvSpPr txBox="1"/>
          <p:nvPr/>
        </p:nvSpPr>
        <p:spPr>
          <a:xfrm>
            <a:off x="5040154" y="3819334"/>
            <a:ext cx="487569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dirty="0" smtClean="0">
                <a:latin typeface="Corbel" pitchFamily="34" charset="0"/>
              </a:rPr>
              <a:t>DSG</a:t>
            </a:r>
            <a:endParaRPr lang="ko-KR" altLang="en-US" sz="1400" b="1" i="1" dirty="0">
              <a:latin typeface="Corbel" pitchFamily="34" charset="0"/>
            </a:endParaRPr>
          </a:p>
        </p:txBody>
      </p:sp>
      <p:grpSp>
        <p:nvGrpSpPr>
          <p:cNvPr id="39" name="그룹 38"/>
          <p:cNvGrpSpPr/>
          <p:nvPr/>
        </p:nvGrpSpPr>
        <p:grpSpPr>
          <a:xfrm>
            <a:off x="3599994" y="1481336"/>
            <a:ext cx="3225958" cy="403245"/>
            <a:chOff x="3599994" y="1481336"/>
            <a:chExt cx="3225958" cy="403245"/>
          </a:xfrm>
        </p:grpSpPr>
        <p:cxnSp>
          <p:nvCxnSpPr>
            <p:cNvPr id="81" name="직선 화살표 연결선 80"/>
            <p:cNvCxnSpPr/>
            <p:nvPr/>
          </p:nvCxnSpPr>
          <p:spPr>
            <a:xfrm rot="10800000">
              <a:off x="3599994" y="1481336"/>
              <a:ext cx="1036915" cy="40324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3" name="직선 화살표 연결선 82"/>
            <p:cNvCxnSpPr/>
            <p:nvPr/>
          </p:nvCxnSpPr>
          <p:spPr>
            <a:xfrm rot="10800000">
              <a:off x="4348877" y="1481336"/>
              <a:ext cx="576064" cy="34563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5" name="직선 화살표 연결선 84"/>
            <p:cNvCxnSpPr/>
            <p:nvPr/>
          </p:nvCxnSpPr>
          <p:spPr>
            <a:xfrm rot="10800000">
              <a:off x="4867334" y="1481336"/>
              <a:ext cx="403245" cy="34563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7" name="직선 화살표 연결선 86"/>
            <p:cNvCxnSpPr/>
            <p:nvPr/>
          </p:nvCxnSpPr>
          <p:spPr>
            <a:xfrm rot="16200000" flipV="1">
              <a:off x="5270579" y="1596549"/>
              <a:ext cx="345638" cy="11521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8" name="직선 화살표 연결선 87"/>
            <p:cNvCxnSpPr/>
            <p:nvPr/>
          </p:nvCxnSpPr>
          <p:spPr>
            <a:xfrm rot="5400000" flipH="1" flipV="1">
              <a:off x="5587415" y="1567746"/>
              <a:ext cx="345638" cy="172819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9" name="직선 화살표 연결선 88"/>
            <p:cNvCxnSpPr/>
            <p:nvPr/>
          </p:nvCxnSpPr>
          <p:spPr>
            <a:xfrm flipV="1">
              <a:off x="5846643" y="1481336"/>
              <a:ext cx="518458" cy="34563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0" name="직선 화살표 연결선 89"/>
            <p:cNvCxnSpPr/>
            <p:nvPr/>
          </p:nvCxnSpPr>
          <p:spPr>
            <a:xfrm flipV="1">
              <a:off x="6019462" y="1481336"/>
              <a:ext cx="806490" cy="40324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92" name="타원 91"/>
            <p:cNvSpPr/>
            <p:nvPr/>
          </p:nvSpPr>
          <p:spPr>
            <a:xfrm>
              <a:off x="3715206" y="1538942"/>
              <a:ext cx="288032" cy="288032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73152" tIns="36576" rIns="73152" bIns="36576" rtlCol="0" anchor="ctr"/>
            <a:lstStyle/>
            <a:p>
              <a:pPr algn="ctr"/>
              <a:r>
                <a:rPr lang="en-US" altLang="ko-KR" sz="1600" smtClean="0">
                  <a:latin typeface="Corbel" pitchFamily="34" charset="0"/>
                </a:rPr>
                <a:t>2</a:t>
              </a:r>
              <a:endParaRPr lang="ko-KR" altLang="en-US" sz="1600">
                <a:latin typeface="Corbel" pitchFamily="34" charset="0"/>
              </a:endParaRPr>
            </a:p>
          </p:txBody>
        </p:sp>
      </p:grpSp>
      <p:grpSp>
        <p:nvGrpSpPr>
          <p:cNvPr id="40" name="그룹 39"/>
          <p:cNvGrpSpPr/>
          <p:nvPr/>
        </p:nvGrpSpPr>
        <p:grpSpPr>
          <a:xfrm>
            <a:off x="3581400" y="1489362"/>
            <a:ext cx="3225958" cy="440432"/>
            <a:chOff x="3581400" y="3200400"/>
            <a:chExt cx="3225958" cy="440432"/>
          </a:xfrm>
        </p:grpSpPr>
        <p:grpSp>
          <p:nvGrpSpPr>
            <p:cNvPr id="38" name="그룹 37"/>
            <p:cNvGrpSpPr/>
            <p:nvPr/>
          </p:nvGrpSpPr>
          <p:grpSpPr>
            <a:xfrm>
              <a:off x="3581400" y="3200400"/>
              <a:ext cx="3225958" cy="403245"/>
              <a:chOff x="3752394" y="1633736"/>
              <a:chExt cx="3225958" cy="403245"/>
            </a:xfrm>
          </p:grpSpPr>
          <p:cxnSp>
            <p:nvCxnSpPr>
              <p:cNvPr id="31" name="직선 화살표 연결선 30"/>
              <p:cNvCxnSpPr/>
              <p:nvPr/>
            </p:nvCxnSpPr>
            <p:spPr>
              <a:xfrm rot="10800000">
                <a:off x="3752394" y="1633736"/>
                <a:ext cx="1036915" cy="403245"/>
              </a:xfrm>
              <a:prstGeom prst="straightConnector1">
                <a:avLst/>
              </a:prstGeom>
              <a:ln>
                <a:headEnd type="arrow"/>
                <a:tailEnd type="none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직선 화살표 연결선 31"/>
              <p:cNvCxnSpPr/>
              <p:nvPr/>
            </p:nvCxnSpPr>
            <p:spPr>
              <a:xfrm rot="10800000">
                <a:off x="4501277" y="1633736"/>
                <a:ext cx="576064" cy="345638"/>
              </a:xfrm>
              <a:prstGeom prst="straightConnector1">
                <a:avLst/>
              </a:prstGeom>
              <a:ln>
                <a:headEnd type="arrow"/>
                <a:tailEnd type="none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" name="직선 화살표 연결선 32"/>
              <p:cNvCxnSpPr/>
              <p:nvPr/>
            </p:nvCxnSpPr>
            <p:spPr>
              <a:xfrm rot="10800000">
                <a:off x="5019734" y="1633736"/>
                <a:ext cx="403245" cy="345638"/>
              </a:xfrm>
              <a:prstGeom prst="straightConnector1">
                <a:avLst/>
              </a:prstGeom>
              <a:ln>
                <a:headEnd type="arrow"/>
                <a:tailEnd type="none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직선 화살표 연결선 33"/>
              <p:cNvCxnSpPr/>
              <p:nvPr/>
            </p:nvCxnSpPr>
            <p:spPr>
              <a:xfrm rot="16200000" flipV="1">
                <a:off x="5422979" y="1748949"/>
                <a:ext cx="345638" cy="115213"/>
              </a:xfrm>
              <a:prstGeom prst="straightConnector1">
                <a:avLst/>
              </a:prstGeom>
              <a:ln>
                <a:headEnd type="arrow"/>
                <a:tailEnd type="none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" name="직선 화살표 연결선 34"/>
              <p:cNvCxnSpPr/>
              <p:nvPr/>
            </p:nvCxnSpPr>
            <p:spPr>
              <a:xfrm rot="5400000" flipH="1" flipV="1">
                <a:off x="5739815" y="1720146"/>
                <a:ext cx="345638" cy="172819"/>
              </a:xfrm>
              <a:prstGeom prst="straightConnector1">
                <a:avLst/>
              </a:prstGeom>
              <a:ln>
                <a:headEnd type="arrow"/>
                <a:tailEnd type="none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" name="직선 화살표 연결선 35"/>
              <p:cNvCxnSpPr/>
              <p:nvPr/>
            </p:nvCxnSpPr>
            <p:spPr>
              <a:xfrm flipV="1">
                <a:off x="5999043" y="1633736"/>
                <a:ext cx="518458" cy="345638"/>
              </a:xfrm>
              <a:prstGeom prst="straightConnector1">
                <a:avLst/>
              </a:prstGeom>
              <a:ln>
                <a:headEnd type="arrow"/>
                <a:tailEnd type="none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" name="직선 화살표 연결선 36"/>
              <p:cNvCxnSpPr/>
              <p:nvPr/>
            </p:nvCxnSpPr>
            <p:spPr>
              <a:xfrm flipV="1">
                <a:off x="6171862" y="1633736"/>
                <a:ext cx="806490" cy="403245"/>
              </a:xfrm>
              <a:prstGeom prst="straightConnector1">
                <a:avLst/>
              </a:prstGeom>
              <a:ln>
                <a:headEnd type="arrow"/>
                <a:tailEnd type="none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93" name="타원 92"/>
            <p:cNvSpPr/>
            <p:nvPr/>
          </p:nvSpPr>
          <p:spPr>
            <a:xfrm>
              <a:off x="4114800" y="3352800"/>
              <a:ext cx="288032" cy="288032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73152" tIns="36576" rIns="73152" bIns="36576" rtlCol="0" anchor="ctr"/>
            <a:lstStyle/>
            <a:p>
              <a:pPr algn="ctr"/>
              <a:r>
                <a:rPr lang="en-US" altLang="ko-KR" sz="1600" dirty="0" smtClean="0">
                  <a:latin typeface="Corbel" pitchFamily="34" charset="0"/>
                </a:rPr>
                <a:t>1</a:t>
              </a:r>
              <a:endParaRPr lang="ko-KR" altLang="en-US" sz="1600" dirty="0">
                <a:latin typeface="Corbe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그룹 15"/>
          <p:cNvGrpSpPr/>
          <p:nvPr/>
        </p:nvGrpSpPr>
        <p:grpSpPr>
          <a:xfrm>
            <a:off x="3196749" y="559634"/>
            <a:ext cx="3974842" cy="1267341"/>
            <a:chOff x="526966" y="1483445"/>
            <a:chExt cx="6673659" cy="2456294"/>
          </a:xfrm>
        </p:grpSpPr>
        <p:pic>
          <p:nvPicPr>
            <p:cNvPr id="22" name="Picture 2" descr="K:\000 Shape Data\TOG09\graphics\source\robotDepth2\snapshot-0000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6966" y="2264993"/>
              <a:ext cx="840440" cy="1674746"/>
            </a:xfrm>
            <a:prstGeom prst="rect">
              <a:avLst/>
            </a:prstGeom>
            <a:noFill/>
          </p:spPr>
        </p:pic>
        <p:pic>
          <p:nvPicPr>
            <p:cNvPr id="23" name="Picture 4" descr="K:\000 Shape Data\TOG09\graphics\source\robotDepth2\snapshot-0075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4552930" y="1621818"/>
              <a:ext cx="859736" cy="1621302"/>
            </a:xfrm>
            <a:prstGeom prst="rect">
              <a:avLst/>
            </a:prstGeom>
            <a:noFill/>
          </p:spPr>
        </p:pic>
        <p:pic>
          <p:nvPicPr>
            <p:cNvPr id="24" name="Picture 6" descr="K:\000 Shape Data\TOG09\graphics\source\robotDepth2\snapshot-0080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2461360" y="2011145"/>
              <a:ext cx="936923" cy="1593644"/>
            </a:xfrm>
            <a:prstGeom prst="rect">
              <a:avLst/>
            </a:prstGeom>
            <a:noFill/>
          </p:spPr>
        </p:pic>
        <p:pic>
          <p:nvPicPr>
            <p:cNvPr id="25" name="Picture 7" descr="K:\000 Shape Data\TOG09\graphics\source\robotDepth2\snapshot-0085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1397443" y="2079015"/>
              <a:ext cx="939840" cy="1637425"/>
            </a:xfrm>
            <a:prstGeom prst="rect">
              <a:avLst/>
            </a:prstGeom>
            <a:noFill/>
          </p:spPr>
        </p:pic>
        <p:pic>
          <p:nvPicPr>
            <p:cNvPr id="26" name="Picture 8" descr="K:\000 Shape Data\TOG09\graphics\source\robotDepth2\snapshot-0070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5464921" y="1706745"/>
              <a:ext cx="820277" cy="1334962"/>
            </a:xfrm>
            <a:prstGeom prst="rect">
              <a:avLst/>
            </a:prstGeom>
            <a:noFill/>
          </p:spPr>
        </p:pic>
        <p:pic>
          <p:nvPicPr>
            <p:cNvPr id="27" name="Picture 9" descr="K:\000 Shape Data\TOG09\graphics\source\robotDepth2\snapshot-0065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337457" y="1483445"/>
              <a:ext cx="863168" cy="1460953"/>
            </a:xfrm>
            <a:prstGeom prst="rect">
              <a:avLst/>
            </a:prstGeom>
            <a:noFill/>
          </p:spPr>
        </p:pic>
        <p:pic>
          <p:nvPicPr>
            <p:cNvPr id="28" name="Picture 10" descr="K:\000 Shape Data\TOG09\graphics\source\robotDepth2\snapshot-0060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400938" y="1818394"/>
              <a:ext cx="1099735" cy="1605328"/>
            </a:xfrm>
            <a:prstGeom prst="rect">
              <a:avLst/>
            </a:prstGeom>
            <a:noFill/>
          </p:spPr>
        </p:pic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6003" y="0"/>
            <a:ext cx="6912768" cy="518457"/>
          </a:xfrm>
        </p:spPr>
        <p:txBody>
          <a:bodyPr/>
          <a:lstStyle/>
          <a:p>
            <a:r>
              <a:rPr lang="en-US" altLang="ko-KR" smtClean="0"/>
              <a:t>Global Fit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1216" y="617240"/>
            <a:ext cx="2822714" cy="3345160"/>
          </a:xfrm>
        </p:spPr>
        <p:txBody>
          <a:bodyPr>
            <a:noAutofit/>
          </a:bodyPr>
          <a:lstStyle/>
          <a:p>
            <a:pPr marL="365760" indent="-365760"/>
            <a:r>
              <a:rPr lang="en-US" altLang="ko-KR" sz="1800" dirty="0" smtClean="0"/>
              <a:t>Fitting the DSG to all frames at once</a:t>
            </a:r>
          </a:p>
          <a:p>
            <a:pPr marL="365760" indent="-365760"/>
            <a:r>
              <a:rPr lang="en-US" altLang="ko-KR" sz="1800" dirty="0" smtClean="0"/>
              <a:t>Global Fit = alternating optimization</a:t>
            </a:r>
          </a:p>
          <a:p>
            <a:pPr marL="685800" lvl="1" indent="-365760"/>
            <a:r>
              <a:rPr lang="en-US" altLang="ko-KR" sz="1600" dirty="0" smtClean="0"/>
              <a:t>Transformation Optimization</a:t>
            </a:r>
          </a:p>
          <a:p>
            <a:pPr marL="685800" lvl="1" indent="-365760"/>
            <a:r>
              <a:rPr lang="en-US" altLang="ko-KR" sz="1600" dirty="0" smtClean="0"/>
              <a:t>Labeling Optimization</a:t>
            </a:r>
          </a:p>
          <a:p>
            <a:pPr marL="685800" lvl="1" indent="-365760"/>
            <a:r>
              <a:rPr lang="en-US" altLang="ko-KR" sz="1600" dirty="0" smtClean="0"/>
              <a:t>Repeat until converges</a:t>
            </a:r>
          </a:p>
          <a:p>
            <a:pPr marL="365760" indent="-365760"/>
            <a:r>
              <a:rPr lang="en-US" altLang="ko-KR" sz="1800" dirty="0" smtClean="0"/>
              <a:t>Converges in 3-5 iterations in practice</a:t>
            </a:r>
            <a:endParaRPr lang="ko-KR" altLang="en-US" sz="1800" dirty="0"/>
          </a:p>
        </p:txBody>
      </p:sp>
      <p:pic>
        <p:nvPicPr>
          <p:cNvPr id="63" name="Picture 9" descr="F:\000 Shape Data\TOG09\graphics\source\DSG\DSG_B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64090" y="1711762"/>
            <a:ext cx="1612979" cy="2277310"/>
          </a:xfrm>
          <a:prstGeom prst="rect">
            <a:avLst/>
          </a:prstGeom>
          <a:noFill/>
        </p:spPr>
      </p:pic>
      <p:cxnSp>
        <p:nvCxnSpPr>
          <p:cNvPr id="81" name="직선 화살표 연결선 80"/>
          <p:cNvCxnSpPr/>
          <p:nvPr/>
        </p:nvCxnSpPr>
        <p:spPr>
          <a:xfrm rot="10800000">
            <a:off x="3599994" y="1481336"/>
            <a:ext cx="1036915" cy="4032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3" name="직선 화살표 연결선 82"/>
          <p:cNvCxnSpPr/>
          <p:nvPr/>
        </p:nvCxnSpPr>
        <p:spPr>
          <a:xfrm rot="10800000">
            <a:off x="4348877" y="1481336"/>
            <a:ext cx="576064" cy="3456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5" name="직선 화살표 연결선 84"/>
          <p:cNvCxnSpPr/>
          <p:nvPr/>
        </p:nvCxnSpPr>
        <p:spPr>
          <a:xfrm rot="10800000">
            <a:off x="4867334" y="1481336"/>
            <a:ext cx="403245" cy="3456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7" name="직선 화살표 연결선 86"/>
          <p:cNvCxnSpPr/>
          <p:nvPr/>
        </p:nvCxnSpPr>
        <p:spPr>
          <a:xfrm rot="16200000" flipV="1">
            <a:off x="5270579" y="1596549"/>
            <a:ext cx="345638" cy="11521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8" name="직선 화살표 연결선 87"/>
          <p:cNvCxnSpPr/>
          <p:nvPr/>
        </p:nvCxnSpPr>
        <p:spPr>
          <a:xfrm rot="5400000" flipH="1" flipV="1">
            <a:off x="5587415" y="1567746"/>
            <a:ext cx="345638" cy="17281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9" name="직선 화살표 연결선 88"/>
          <p:cNvCxnSpPr/>
          <p:nvPr/>
        </p:nvCxnSpPr>
        <p:spPr>
          <a:xfrm flipV="1">
            <a:off x="5846643" y="1481336"/>
            <a:ext cx="518458" cy="3456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0" name="직선 화살표 연결선 89"/>
          <p:cNvCxnSpPr/>
          <p:nvPr/>
        </p:nvCxnSpPr>
        <p:spPr>
          <a:xfrm flipV="1">
            <a:off x="6019462" y="1481336"/>
            <a:ext cx="806490" cy="4032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5040154" y="3819334"/>
            <a:ext cx="487569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dirty="0" smtClean="0">
                <a:latin typeface="Corbel" pitchFamily="34" charset="0"/>
              </a:rPr>
              <a:t>DSG</a:t>
            </a:r>
            <a:endParaRPr lang="ko-KR" altLang="en-US" sz="1400" b="1" i="1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6003" y="0"/>
            <a:ext cx="6912768" cy="518457"/>
          </a:xfrm>
        </p:spPr>
        <p:txBody>
          <a:bodyPr/>
          <a:lstStyle/>
          <a:p>
            <a:r>
              <a:rPr lang="en-US" altLang="ko-KR" smtClean="0"/>
              <a:t>Transformation Optimization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1216" y="617240"/>
            <a:ext cx="3456384" cy="3168352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ko-KR" dirty="0" smtClean="0"/>
              <a:t>Part </a:t>
            </a:r>
            <a:r>
              <a:rPr lang="en-US" altLang="ko-KR" dirty="0" err="1" smtClean="0"/>
              <a:t>labelling</a:t>
            </a:r>
            <a:r>
              <a:rPr lang="en-US" altLang="ko-KR" dirty="0" smtClean="0"/>
              <a:t> is fixed</a:t>
            </a:r>
          </a:p>
          <a:p>
            <a:pPr marL="365760" indent="-365760"/>
            <a:r>
              <a:rPr lang="en-US" altLang="ko-KR" dirty="0" smtClean="0"/>
              <a:t>Correspondences used to solve transformations</a:t>
            </a:r>
          </a:p>
          <a:p>
            <a:pPr marL="365760" indent="-365760"/>
            <a:r>
              <a:rPr lang="en-US" altLang="ko-KR" dirty="0" smtClean="0"/>
              <a:t>Multi-part, multi-frame articulated Iterative Closest Point (ICP)</a:t>
            </a:r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4781" y="785792"/>
            <a:ext cx="1788181" cy="2826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85792" y="728186"/>
            <a:ext cx="1757173" cy="2852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Box 32"/>
          <p:cNvSpPr txBox="1"/>
          <p:nvPr/>
        </p:nvSpPr>
        <p:spPr>
          <a:xfrm>
            <a:off x="3976277" y="3612773"/>
            <a:ext cx="1321131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Before iteration</a:t>
            </a:r>
            <a:endParaRPr lang="ko-KR" altLang="en-US" sz="1400">
              <a:latin typeface="Corbe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789037" y="3612773"/>
            <a:ext cx="1205715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After iteration</a:t>
            </a:r>
            <a:endParaRPr lang="ko-KR" altLang="en-US" sz="140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66323" y="674847"/>
            <a:ext cx="4278150" cy="320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66323" y="674847"/>
            <a:ext cx="4278150" cy="320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66323" y="674847"/>
            <a:ext cx="4278150" cy="320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66323" y="674847"/>
            <a:ext cx="4278150" cy="320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66323" y="674847"/>
            <a:ext cx="4278150" cy="320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66323" y="674847"/>
            <a:ext cx="4278150" cy="320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6003" y="0"/>
            <a:ext cx="6912768" cy="518457"/>
          </a:xfrm>
        </p:spPr>
        <p:txBody>
          <a:bodyPr/>
          <a:lstStyle/>
          <a:p>
            <a:r>
              <a:rPr lang="en-US" altLang="ko-KR" smtClean="0"/>
              <a:t>Transformation Optimization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0892" y="617240"/>
            <a:ext cx="3505200" cy="3398778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ko-KR" dirty="0" smtClean="0"/>
              <a:t>Multi-part, multi-frame articulated Iterative Closest Point (ICP)</a:t>
            </a:r>
          </a:p>
          <a:p>
            <a:pPr marL="685800" lvl="1" indent="-365760"/>
            <a:r>
              <a:rPr lang="en-US" altLang="ko-KR" dirty="0" smtClean="0"/>
              <a:t>Update closest point on mesh for each point of DSG</a:t>
            </a:r>
          </a:p>
          <a:p>
            <a:pPr marL="685800" lvl="1" indent="-365760"/>
            <a:r>
              <a:rPr lang="en-US" altLang="ko-KR" dirty="0" smtClean="0"/>
              <a:t>Solve for transformation of each part</a:t>
            </a:r>
          </a:p>
          <a:p>
            <a:pPr marL="685800" lvl="1" indent="-365760"/>
            <a:r>
              <a:rPr lang="en-US" altLang="ko-KR" dirty="0" smtClean="0"/>
              <a:t>Repeat until converges</a:t>
            </a:r>
          </a:p>
          <a:p>
            <a:pPr marL="365760" indent="-365760"/>
            <a:r>
              <a:rPr lang="en-US" altLang="ko-KR" dirty="0" smtClean="0"/>
              <a:t>Gauss-Newton to solve non-linear least squares</a:t>
            </a:r>
            <a:endParaRPr lang="ko-KR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019463" y="3727986"/>
            <a:ext cx="878241" cy="246222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100" dirty="0">
                <a:latin typeface="Corbel" pitchFamily="34" charset="0"/>
              </a:rPr>
              <a:t>(Converged)</a:t>
            </a:r>
            <a:endParaRPr lang="ko-KR" altLang="en-US" sz="11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6003" y="0"/>
            <a:ext cx="6912768" cy="518457"/>
          </a:xfrm>
        </p:spPr>
        <p:txBody>
          <a:bodyPr/>
          <a:lstStyle/>
          <a:p>
            <a:r>
              <a:rPr lang="en-US" altLang="ko-KR" smtClean="0"/>
              <a:t>Joint Constraint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1216" y="617240"/>
            <a:ext cx="3380184" cy="3168352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ko-KR" dirty="0" smtClean="0"/>
              <a:t>Prevents parts from separating</a:t>
            </a:r>
          </a:p>
          <a:p>
            <a:pPr marL="365760" indent="-365760"/>
            <a:r>
              <a:rPr lang="en-US" altLang="ko-KR" dirty="0" smtClean="0"/>
              <a:t>Two types of joints</a:t>
            </a:r>
          </a:p>
          <a:p>
            <a:pPr marL="685800" lvl="1" indent="-365760"/>
            <a:r>
              <a:rPr lang="en-US" altLang="ko-KR" dirty="0" smtClean="0"/>
              <a:t>Ball Joints (3 DOF)</a:t>
            </a:r>
          </a:p>
          <a:p>
            <a:pPr marL="685800" lvl="1" indent="-365760"/>
            <a:r>
              <a:rPr lang="en-US" altLang="ko-KR" dirty="0" smtClean="0"/>
              <a:t>Hinge Joints (1 DOF)</a:t>
            </a:r>
          </a:p>
          <a:p>
            <a:pPr marL="365760" indent="-365760"/>
            <a:r>
              <a:rPr lang="en-US" altLang="ko-KR" dirty="0" smtClean="0"/>
              <a:t>Update joint locations after every label change</a:t>
            </a:r>
            <a:endParaRPr lang="ko-KR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8611" y="1057243"/>
            <a:ext cx="1328189" cy="238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16275" y="943354"/>
            <a:ext cx="755315" cy="2554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6675" y="1312493"/>
            <a:ext cx="1397925" cy="2069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6003" y="0"/>
            <a:ext cx="6912768" cy="518457"/>
          </a:xfrm>
        </p:spPr>
        <p:txBody>
          <a:bodyPr/>
          <a:lstStyle/>
          <a:p>
            <a:r>
              <a:rPr lang="en-US" altLang="ko-KR" smtClean="0"/>
              <a:t>Joint Constraint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1216" y="617240"/>
            <a:ext cx="3456384" cy="3168352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ko-KR" dirty="0" smtClean="0"/>
              <a:t>Prevents parts from separating</a:t>
            </a:r>
          </a:p>
          <a:p>
            <a:pPr marL="365760" indent="-365760"/>
            <a:r>
              <a:rPr lang="en-US" altLang="ko-KR" dirty="0" smtClean="0"/>
              <a:t>Two types of joints</a:t>
            </a:r>
          </a:p>
          <a:p>
            <a:pPr marL="685800" lvl="1" indent="-365760"/>
            <a:r>
              <a:rPr lang="en-US" altLang="ko-KR" dirty="0" smtClean="0"/>
              <a:t>Ball Joints (3 DOF)</a:t>
            </a:r>
          </a:p>
          <a:p>
            <a:pPr marL="685800" lvl="1" indent="-365760"/>
            <a:r>
              <a:rPr lang="en-US" altLang="ko-KR" dirty="0" smtClean="0"/>
              <a:t>Hinge Joints (1 DOF)</a:t>
            </a:r>
          </a:p>
          <a:p>
            <a:pPr marL="365760" indent="-365760"/>
            <a:r>
              <a:rPr lang="en-US" altLang="ko-KR" dirty="0" smtClean="0"/>
              <a:t>Update joint locations after every label change</a:t>
            </a:r>
            <a:endParaRPr lang="ko-KR" alt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15552" y="803913"/>
            <a:ext cx="3767989" cy="2943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6003" y="0"/>
            <a:ext cx="6912768" cy="518457"/>
          </a:xfrm>
        </p:spPr>
        <p:txBody>
          <a:bodyPr/>
          <a:lstStyle/>
          <a:p>
            <a:r>
              <a:rPr lang="en-US" altLang="ko-KR" smtClean="0"/>
              <a:t>Label Optimization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1216" y="617240"/>
            <a:ext cx="3283565" cy="3345160"/>
          </a:xfrm>
        </p:spPr>
        <p:txBody>
          <a:bodyPr>
            <a:normAutofit fontScale="92500" lnSpcReduction="20000"/>
          </a:bodyPr>
          <a:lstStyle/>
          <a:p>
            <a:pPr marL="365760" indent="-365760"/>
            <a:r>
              <a:rPr lang="en-US" altLang="ko-KR" dirty="0" smtClean="0"/>
              <a:t>Transformations are fixed</a:t>
            </a:r>
          </a:p>
          <a:p>
            <a:pPr marL="365760" indent="-365760"/>
            <a:r>
              <a:rPr lang="en-US" altLang="ko-KR" dirty="0" smtClean="0"/>
              <a:t>Find exact shape of each part = Solve optimal labeling problem</a:t>
            </a:r>
          </a:p>
          <a:p>
            <a:pPr marL="365760" indent="-365760"/>
            <a:r>
              <a:rPr lang="en-US" altLang="ko-KR" dirty="0" smtClean="0"/>
              <a:t>Graph Cuts [</a:t>
            </a:r>
            <a:r>
              <a:rPr lang="en-US" altLang="ko-KR" dirty="0" err="1" smtClean="0"/>
              <a:t>Boykov</a:t>
            </a:r>
            <a:r>
              <a:rPr lang="en-US" altLang="ko-KR" dirty="0" smtClean="0"/>
              <a:t> et al. 2002]</a:t>
            </a:r>
          </a:p>
          <a:p>
            <a:pPr marL="685800" lvl="1" indent="-365760"/>
            <a:r>
              <a:rPr lang="en-US" altLang="ko-KR" dirty="0" smtClean="0"/>
              <a:t>Data constraint: New label should minimize distance to all frames</a:t>
            </a:r>
          </a:p>
          <a:p>
            <a:pPr marL="685800" lvl="1" indent="-365760"/>
            <a:r>
              <a:rPr lang="en-US" altLang="ko-KR" dirty="0" smtClean="0"/>
              <a:t>Smoothness constraint: Adjacent labels should be similar</a:t>
            </a:r>
          </a:p>
          <a:p>
            <a:pPr marL="365760" indent="-365760"/>
            <a:endParaRPr lang="ko-KR" alt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69568" y="790059"/>
            <a:ext cx="1723259" cy="2804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2973" y="732453"/>
            <a:ext cx="1916998" cy="2793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직선 화살표 연결선 8"/>
          <p:cNvCxnSpPr/>
          <p:nvPr/>
        </p:nvCxnSpPr>
        <p:spPr>
          <a:xfrm>
            <a:off x="5092827" y="2287826"/>
            <a:ext cx="235358" cy="12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888026" y="3612773"/>
            <a:ext cx="1321131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Before iteration</a:t>
            </a:r>
            <a:endParaRPr lang="ko-KR" altLang="en-US" sz="1400">
              <a:latin typeface="Corbe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00786" y="3612773"/>
            <a:ext cx="1205715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smtClean="0">
                <a:latin typeface="Corbel" pitchFamily="34" charset="0"/>
              </a:rPr>
              <a:t>After iteration</a:t>
            </a:r>
            <a:endParaRPr lang="ko-KR" altLang="en-US" sz="140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Results: Registration</a:t>
            </a:r>
            <a:endParaRPr lang="ko-KR" altLang="en-US"/>
          </a:p>
        </p:txBody>
      </p:sp>
      <p:pic>
        <p:nvPicPr>
          <p:cNvPr id="4" name="Robot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04461" y="559633"/>
            <a:ext cx="4376738" cy="32825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70579" y="1423729"/>
            <a:ext cx="1842877" cy="1551194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sz="1600" dirty="0">
                <a:latin typeface="Corbel" pitchFamily="34" charset="0"/>
              </a:rPr>
              <a:t> Intel Xeon 2.5 GHz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600" dirty="0">
                <a:latin typeface="Corbel" pitchFamily="34" charset="0"/>
              </a:rPr>
              <a:t> 90 Frames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600" dirty="0">
                <a:latin typeface="Corbel" pitchFamily="34" charset="0"/>
              </a:rPr>
              <a:t> 0.84 million points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600" dirty="0">
                <a:latin typeface="Corbel" pitchFamily="34" charset="0"/>
              </a:rPr>
              <a:t> 5000 DSG samples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600" dirty="0">
                <a:latin typeface="Corbel" pitchFamily="34" charset="0"/>
              </a:rPr>
              <a:t> Total 165 </a:t>
            </a:r>
            <a:r>
              <a:rPr lang="en-US" altLang="ko-KR" sz="1600" dirty="0" err="1">
                <a:latin typeface="Corbel" pitchFamily="34" charset="0"/>
              </a:rPr>
              <a:t>mins</a:t>
            </a:r>
            <a:endParaRPr lang="en-US" altLang="ko-KR" sz="1600" dirty="0">
              <a:latin typeface="Corbe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altLang="ko-KR" sz="1600" dirty="0">
                <a:latin typeface="Corbel" pitchFamily="34" charset="0"/>
              </a:rPr>
              <a:t> 110 sec/frame</a:t>
            </a:r>
            <a:endParaRPr lang="ko-KR" altLang="en-US" sz="16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Create 3D models of real-world subjects using scanning</a:t>
            </a:r>
          </a:p>
          <a:p>
            <a:r>
              <a:rPr lang="en-US" altLang="ko-KR" dirty="0" smtClean="0"/>
              <a:t>Recent advances in scanning hardware</a:t>
            </a:r>
          </a:p>
          <a:p>
            <a:pPr lvl="1"/>
            <a:r>
              <a:rPr lang="en-US" altLang="ko-KR" dirty="0" smtClean="0"/>
              <a:t>Applications: Motion capture, </a:t>
            </a:r>
            <a:r>
              <a:rPr lang="en-US" altLang="ko-KR" b="1" dirty="0" smtClean="0"/>
              <a:t>3D modeling</a:t>
            </a:r>
          </a:p>
          <a:p>
            <a:endParaRPr lang="ko-KR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044" y="1828800"/>
            <a:ext cx="2706633" cy="979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21296" y="2808109"/>
            <a:ext cx="2100190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dirty="0" smtClean="0">
                <a:latin typeface="Corbel" pitchFamily="34" charset="0"/>
              </a:rPr>
              <a:t>Example: Microsoft </a:t>
            </a:r>
            <a:r>
              <a:rPr lang="en-US" altLang="ko-KR" sz="1400" dirty="0" err="1" smtClean="0">
                <a:latin typeface="Corbel" pitchFamily="34" charset="0"/>
              </a:rPr>
              <a:t>Kinect</a:t>
            </a:r>
            <a:endParaRPr lang="ko-KR" altLang="en-US" sz="1400" dirty="0">
              <a:latin typeface="Corbe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6855" y="3153748"/>
            <a:ext cx="3341171" cy="720197"/>
          </a:xfrm>
          <a:prstGeom prst="rect">
            <a:avLst/>
          </a:prstGeom>
          <a:noFill/>
        </p:spPr>
        <p:txBody>
          <a:bodyPr wrap="square" lIns="73152" tIns="36576" rIns="73152" bIns="36576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sz="1400" dirty="0" smtClean="0">
                <a:latin typeface="Corbel" pitchFamily="34" charset="0"/>
              </a:rPr>
              <a:t> Per-pixel depth output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400" dirty="0" smtClean="0">
                <a:latin typeface="Corbel" pitchFamily="34" charset="0"/>
              </a:rPr>
              <a:t> 640 x 480 resolution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400" dirty="0" smtClean="0">
                <a:latin typeface="Corbel" pitchFamily="34" charset="0"/>
              </a:rPr>
              <a:t> 30 FPS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49013" y="1758138"/>
            <a:ext cx="1293918" cy="1919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46780" y="1762018"/>
            <a:ext cx="1511220" cy="1971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406483" y="3612773"/>
            <a:ext cx="1868781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dirty="0" smtClean="0">
                <a:latin typeface="Corbel" pitchFamily="34" charset="0"/>
              </a:rPr>
              <a:t>Example </a:t>
            </a:r>
            <a:r>
              <a:rPr lang="en-US" altLang="ko-KR" sz="1400" dirty="0" err="1" smtClean="0">
                <a:latin typeface="Corbel" pitchFamily="34" charset="0"/>
              </a:rPr>
              <a:t>Kinect</a:t>
            </a:r>
            <a:r>
              <a:rPr lang="en-US" altLang="ko-KR" sz="1400" dirty="0" smtClean="0">
                <a:latin typeface="Corbel" pitchFamily="34" charset="0"/>
              </a:rPr>
              <a:t> Output</a:t>
            </a:r>
            <a:endParaRPr lang="ko-KR" altLang="en-US" sz="14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Results: Registration</a:t>
            </a:r>
            <a:endParaRPr lang="ko-KR" altLang="en-US"/>
          </a:p>
        </p:txBody>
      </p:sp>
      <p:pic>
        <p:nvPicPr>
          <p:cNvPr id="6" name="PP2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04461" y="559634"/>
            <a:ext cx="4378086" cy="328356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70579" y="1423729"/>
            <a:ext cx="1854931" cy="1551194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sz="1600" dirty="0">
                <a:latin typeface="Corbel" pitchFamily="34" charset="0"/>
              </a:rPr>
              <a:t> Intel Xeon 2.5 GHz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600" dirty="0">
                <a:latin typeface="Corbel" pitchFamily="34" charset="0"/>
              </a:rPr>
              <a:t> 40 Frames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600" dirty="0">
                <a:latin typeface="Corbel" pitchFamily="34" charset="0"/>
              </a:rPr>
              <a:t> 2.4 million points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600" dirty="0">
                <a:latin typeface="Corbel" pitchFamily="34" charset="0"/>
              </a:rPr>
              <a:t> 4000 DSG samples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600" dirty="0">
                <a:latin typeface="Corbel" pitchFamily="34" charset="0"/>
              </a:rPr>
              <a:t> Total 75 </a:t>
            </a:r>
            <a:r>
              <a:rPr lang="en-US" altLang="ko-KR" sz="1600" dirty="0" err="1">
                <a:latin typeface="Corbel" pitchFamily="34" charset="0"/>
              </a:rPr>
              <a:t>mins</a:t>
            </a:r>
            <a:endParaRPr lang="en-US" altLang="ko-KR" sz="1600" dirty="0">
              <a:latin typeface="Corbe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altLang="ko-KR" sz="1600" dirty="0">
                <a:latin typeface="Corbel" pitchFamily="34" charset="0"/>
              </a:rPr>
              <a:t> 113 sec/frame</a:t>
            </a:r>
            <a:endParaRPr lang="ko-KR" altLang="en-US" sz="16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2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Results: Inverse Kinematics</a:t>
            </a:r>
            <a:endParaRPr lang="ko-KR" altLang="en-US"/>
          </a:p>
        </p:txBody>
      </p:sp>
      <p:pic>
        <p:nvPicPr>
          <p:cNvPr id="4" name="IK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74035" y="559634"/>
            <a:ext cx="4378086" cy="328356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45041" y="1078092"/>
            <a:ext cx="2311337" cy="1797415"/>
          </a:xfrm>
          <a:prstGeom prst="rect">
            <a:avLst/>
          </a:prstGeom>
          <a:noFill/>
        </p:spPr>
        <p:txBody>
          <a:bodyPr wrap="square" lIns="73152" tIns="36576" rIns="73152" bIns="36576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sz="1600" dirty="0">
                <a:latin typeface="Corbel" pitchFamily="34" charset="0"/>
              </a:rPr>
              <a:t> Result directly drives IK</a:t>
            </a:r>
          </a:p>
          <a:p>
            <a:pPr>
              <a:buFont typeface="Arial" pitchFamily="34" charset="0"/>
              <a:buChar char="•"/>
            </a:pPr>
            <a:endParaRPr lang="en-US" altLang="ko-KR" sz="1600" dirty="0">
              <a:latin typeface="Corbe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altLang="ko-KR" sz="1600" dirty="0">
                <a:latin typeface="Corbel" pitchFamily="34" charset="0"/>
              </a:rPr>
              <a:t> Real-time inverse kinematics demo</a:t>
            </a:r>
          </a:p>
          <a:p>
            <a:pPr>
              <a:buFont typeface="Arial" pitchFamily="34" charset="0"/>
              <a:buChar char="•"/>
            </a:pPr>
            <a:endParaRPr lang="en-US" altLang="ko-KR" sz="1600" dirty="0">
              <a:latin typeface="Corbe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altLang="ko-KR" sz="1600" dirty="0">
                <a:latin typeface="Corbel" pitchFamily="34" charset="0"/>
              </a:rPr>
              <a:t> No further processing needed</a:t>
            </a:r>
            <a:endParaRPr lang="ko-KR" altLang="en-US" sz="16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Ground truth comparison</a:t>
            </a:r>
            <a:endParaRPr lang="ko-KR" altLang="en-US"/>
          </a:p>
        </p:txBody>
      </p:sp>
      <p:pic>
        <p:nvPicPr>
          <p:cNvPr id="4" name="Walkman2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06355" y="674847"/>
            <a:ext cx="3796883" cy="2847663"/>
          </a:xfrm>
          <a:prstGeom prst="rect">
            <a:avLst/>
          </a:prstGeom>
        </p:spPr>
      </p:pic>
      <p:pic>
        <p:nvPicPr>
          <p:cNvPr id="5" name="skel_anim_separate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233664" y="732453"/>
            <a:ext cx="2571373" cy="276510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06483" y="3555167"/>
            <a:ext cx="2430089" cy="504754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dirty="0" smtClean="0">
                <a:solidFill>
                  <a:srgbClr val="FF0000"/>
                </a:solidFill>
                <a:latin typeface="Corbel" pitchFamily="34" charset="0"/>
              </a:rPr>
              <a:t>Red: Ground-truth animation</a:t>
            </a:r>
          </a:p>
          <a:p>
            <a:r>
              <a:rPr lang="en-US" altLang="ko-KR" sz="1400" dirty="0" smtClean="0">
                <a:solidFill>
                  <a:srgbClr val="0000FF"/>
                </a:solidFill>
                <a:latin typeface="Corbel" pitchFamily="34" charset="0"/>
              </a:rPr>
              <a:t>Blue: Reconstructed animation</a:t>
            </a:r>
            <a:endParaRPr lang="ko-KR" altLang="en-US" sz="1400" dirty="0">
              <a:solidFill>
                <a:srgbClr val="0000FF"/>
              </a:solidFill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01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6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Limitations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Piecewise rigid approximation</a:t>
            </a:r>
          </a:p>
          <a:p>
            <a:r>
              <a:rPr lang="en-US" altLang="ko-KR" smtClean="0"/>
              <a:t>Needs overlap</a:t>
            </a:r>
          </a:p>
          <a:p>
            <a:r>
              <a:rPr lang="en-US" altLang="ko-KR" smtClean="0"/>
              <a:t>Not real-time</a:t>
            </a:r>
            <a:endParaRPr lang="ko-KR" altLang="en-US"/>
          </a:p>
        </p:txBody>
      </p:sp>
      <p:pic>
        <p:nvPicPr>
          <p:cNvPr id="4" name="Non-Rigid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851110" y="962878"/>
            <a:ext cx="3859629" cy="28947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Limitations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Piecewise rigid approximation</a:t>
            </a:r>
          </a:p>
          <a:p>
            <a:r>
              <a:rPr lang="en-US" altLang="ko-KR" smtClean="0"/>
              <a:t>Needs overlap</a:t>
            </a:r>
          </a:p>
          <a:p>
            <a:r>
              <a:rPr lang="en-US" altLang="ko-KR" smtClean="0"/>
              <a:t>Not real-time</a:t>
            </a:r>
            <a:endParaRPr lang="ko-KR" altLang="en-US"/>
          </a:p>
        </p:txBody>
      </p:sp>
      <p:pic>
        <p:nvPicPr>
          <p:cNvPr id="1026" name="Picture 2" descr="F:\000 Shape Data\TOG09\graphics\source\fr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0685" y="1465054"/>
            <a:ext cx="899965" cy="1832074"/>
          </a:xfrm>
          <a:prstGeom prst="rect">
            <a:avLst/>
          </a:prstGeom>
          <a:noFill/>
        </p:spPr>
      </p:pic>
      <p:pic>
        <p:nvPicPr>
          <p:cNvPr id="1027" name="Picture 3" descr="F:\000 Shape Data\TOG09\graphics\source\fr2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79550" y="1445540"/>
            <a:ext cx="730074" cy="1871102"/>
          </a:xfrm>
          <a:prstGeom prst="rect">
            <a:avLst/>
          </a:prstGeom>
          <a:noFill/>
        </p:spPr>
      </p:pic>
      <p:pic>
        <p:nvPicPr>
          <p:cNvPr id="1028" name="Picture 4" descr="F:\000 Shape Data\TOG09\graphics\source\fr2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68525" y="1430618"/>
            <a:ext cx="971136" cy="1900947"/>
          </a:xfrm>
          <a:prstGeom prst="rect">
            <a:avLst/>
          </a:prstGeom>
          <a:noFill/>
        </p:spPr>
      </p:pic>
      <p:pic>
        <p:nvPicPr>
          <p:cNvPr id="1029" name="Picture 5" descr="F:\000 Shape Data\TOG09\graphics\source\fr2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25742" y="1423730"/>
            <a:ext cx="1196128" cy="19147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Limitations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Piecewise rigid approximation</a:t>
            </a:r>
          </a:p>
          <a:p>
            <a:r>
              <a:rPr lang="en-US" altLang="ko-KR" smtClean="0"/>
              <a:t>Needs overlap</a:t>
            </a:r>
          </a:p>
          <a:p>
            <a:r>
              <a:rPr lang="en-US" altLang="ko-KR" smtClean="0"/>
              <a:t>Not real-time</a:t>
            </a:r>
            <a:endParaRPr lang="ko-KR" alt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7175" y="1654155"/>
            <a:ext cx="2706633" cy="979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971800" y="2743200"/>
            <a:ext cx="3902735" cy="566309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pPr algn="ctr"/>
            <a:r>
              <a:rPr lang="en-US" altLang="ko-KR" sz="1600" dirty="0" smtClean="0">
                <a:latin typeface="Corbel" pitchFamily="34" charset="0"/>
              </a:rPr>
              <a:t>Real-time 3d non-rigid model reconstruction</a:t>
            </a:r>
          </a:p>
          <a:p>
            <a:pPr algn="ctr"/>
            <a:r>
              <a:rPr lang="en-US" altLang="ko-KR" sz="1600" dirty="0" smtClean="0">
                <a:latin typeface="Corbel" pitchFamily="34" charset="0"/>
              </a:rPr>
              <a:t>using </a:t>
            </a:r>
            <a:r>
              <a:rPr lang="en-US" altLang="ko-KR" sz="1600" dirty="0" err="1" smtClean="0">
                <a:latin typeface="Corbel" pitchFamily="34" charset="0"/>
              </a:rPr>
              <a:t>kinect</a:t>
            </a:r>
            <a:r>
              <a:rPr lang="en-US" altLang="ko-KR" sz="1600" dirty="0" smtClean="0">
                <a:latin typeface="Corbel" pitchFamily="34" charset="0"/>
              </a:rPr>
              <a:t>? Possible in the future!</a:t>
            </a:r>
            <a:endParaRPr lang="ko-KR" altLang="en-US" sz="16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Conclusions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1216" y="617240"/>
            <a:ext cx="3917235" cy="3168352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smtClean="0"/>
              <a:t>Articulated Global Registration</a:t>
            </a:r>
          </a:p>
          <a:p>
            <a:pPr lvl="1"/>
            <a:r>
              <a:rPr lang="en-US" altLang="ko-KR" smtClean="0"/>
              <a:t>Aligns multiple dynamic range scans to create a complete 3d model</a:t>
            </a:r>
          </a:p>
          <a:p>
            <a:pPr lvl="1"/>
            <a:r>
              <a:rPr lang="en-US" altLang="ko-KR" smtClean="0"/>
              <a:t>Key data structure: Dynamic Sample Graph</a:t>
            </a:r>
          </a:p>
          <a:p>
            <a:pPr lvl="1"/>
            <a:r>
              <a:rPr lang="en-US" altLang="ko-KR" smtClean="0"/>
              <a:t>Alternating optimization</a:t>
            </a:r>
          </a:p>
          <a:p>
            <a:r>
              <a:rPr lang="en-US" altLang="ko-KR" smtClean="0"/>
              <a:t>Next steps</a:t>
            </a:r>
          </a:p>
          <a:p>
            <a:pPr lvl="1"/>
            <a:r>
              <a:rPr lang="en-US" altLang="ko-KR" smtClean="0"/>
              <a:t>Add non-rigid motion</a:t>
            </a:r>
          </a:p>
          <a:p>
            <a:pPr lvl="1"/>
            <a:r>
              <a:rPr lang="en-US" altLang="ko-KR" smtClean="0"/>
              <a:t>Reduce parameters</a:t>
            </a:r>
          </a:p>
          <a:p>
            <a:pPr lvl="1"/>
            <a:r>
              <a:rPr lang="en-US" altLang="ko-KR" smtClean="0"/>
              <a:t>Real-time</a:t>
            </a:r>
            <a:endParaRPr lang="ko-KR" altLang="en-US"/>
          </a:p>
        </p:txBody>
      </p:sp>
      <p:grpSp>
        <p:nvGrpSpPr>
          <p:cNvPr id="4" name="그룹 15"/>
          <p:cNvGrpSpPr/>
          <p:nvPr/>
        </p:nvGrpSpPr>
        <p:grpSpPr>
          <a:xfrm>
            <a:off x="4406483" y="732453"/>
            <a:ext cx="2502421" cy="691276"/>
            <a:chOff x="526966" y="1595095"/>
            <a:chExt cx="6673660" cy="1674746"/>
          </a:xfrm>
        </p:grpSpPr>
        <p:pic>
          <p:nvPicPr>
            <p:cNvPr id="5" name="Picture 2" descr="K:\000 Shape Data\TOG09\graphics\source\robotDepth2\snapshot-0000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6966" y="1595095"/>
              <a:ext cx="840441" cy="1674746"/>
            </a:xfrm>
            <a:prstGeom prst="rect">
              <a:avLst/>
            </a:prstGeom>
            <a:noFill/>
          </p:spPr>
        </p:pic>
        <p:pic>
          <p:nvPicPr>
            <p:cNvPr id="6" name="Picture 4" descr="K:\000 Shape Data\TOG09\graphics\source\robotDepth2\snapshot-0075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4552930" y="1621818"/>
              <a:ext cx="859736" cy="1621301"/>
            </a:xfrm>
            <a:prstGeom prst="rect">
              <a:avLst/>
            </a:prstGeom>
            <a:noFill/>
          </p:spPr>
        </p:pic>
        <p:pic>
          <p:nvPicPr>
            <p:cNvPr id="7" name="Picture 6" descr="K:\000 Shape Data\TOG09\graphics\source\robotDepth2\snapshot-0080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2411760" y="1635646"/>
              <a:ext cx="936923" cy="1593644"/>
            </a:xfrm>
            <a:prstGeom prst="rect">
              <a:avLst/>
            </a:prstGeom>
            <a:noFill/>
          </p:spPr>
        </p:pic>
        <p:pic>
          <p:nvPicPr>
            <p:cNvPr id="8" name="Picture 7" descr="K:\000 Shape Data\TOG09\graphics\source\robotDepth2\snapshot-0085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1419663" y="1613756"/>
              <a:ext cx="939841" cy="1637425"/>
            </a:xfrm>
            <a:prstGeom prst="rect">
              <a:avLst/>
            </a:prstGeom>
            <a:noFill/>
          </p:spPr>
        </p:pic>
        <p:pic>
          <p:nvPicPr>
            <p:cNvPr id="9" name="Picture 8" descr="K:\000 Shape Data\TOG09\graphics\source\robotDepth2\snapshot-0070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5464922" y="1764987"/>
              <a:ext cx="820278" cy="1334962"/>
            </a:xfrm>
            <a:prstGeom prst="rect">
              <a:avLst/>
            </a:prstGeom>
            <a:noFill/>
          </p:spPr>
        </p:pic>
        <p:pic>
          <p:nvPicPr>
            <p:cNvPr id="10" name="Picture 9" descr="K:\000 Shape Data\TOG09\graphics\source\robotDepth2\snapshot-0065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337458" y="1701992"/>
              <a:ext cx="863168" cy="1460952"/>
            </a:xfrm>
            <a:prstGeom prst="rect">
              <a:avLst/>
            </a:prstGeom>
            <a:noFill/>
          </p:spPr>
        </p:pic>
        <p:pic>
          <p:nvPicPr>
            <p:cNvPr id="11" name="Picture 10" descr="K:\000 Shape Data\TOG09\graphics\source\robotDepth2\snapshot-0060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400939" y="1629805"/>
              <a:ext cx="1099735" cy="1605327"/>
            </a:xfrm>
            <a:prstGeom prst="rect">
              <a:avLst/>
            </a:prstGeom>
            <a:noFill/>
          </p:spPr>
        </p:pic>
      </p:grpSp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91337" y="1892014"/>
            <a:ext cx="89262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25662" y="1863826"/>
            <a:ext cx="895210" cy="1756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4844714" y="1423729"/>
            <a:ext cx="1710468" cy="320088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pPr algn="ctr"/>
            <a:r>
              <a:rPr lang="en-US" altLang="ko-KR" sz="1600" dirty="0" smtClean="0">
                <a:latin typeface="Corbel" pitchFamily="34" charset="0"/>
              </a:rPr>
              <a:t>Input Range Scans</a:t>
            </a:r>
            <a:endParaRPr lang="ko-KR" altLang="en-US" sz="1600" dirty="0">
              <a:latin typeface="Corbe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99394" y="3555166"/>
            <a:ext cx="2230804" cy="320088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pPr algn="ctr"/>
            <a:r>
              <a:rPr lang="en-US" altLang="ko-KR" sz="1600" dirty="0" smtClean="0">
                <a:latin typeface="Corbel" pitchFamily="34" charset="0"/>
              </a:rPr>
              <a:t>Reconstructed 3D Model</a:t>
            </a:r>
            <a:endParaRPr lang="ko-KR" altLang="en-US" sz="16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Acknowledgements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(List people)</a:t>
            </a:r>
          </a:p>
          <a:p>
            <a:r>
              <a:rPr lang="en-US" altLang="ko-KR" dirty="0" smtClean="0"/>
              <a:t>(Add pictures of paper)</a:t>
            </a:r>
          </a:p>
          <a:p>
            <a:r>
              <a:rPr lang="en-US" altLang="ko-KR" dirty="0" smtClean="0"/>
              <a:t>Thank you for listening!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Content Placeholder 1" descr="S11_PosterElements-Mountains.png"/>
          <p:cNvPicPr>
            <a:picLocks noChangeAspect="1"/>
          </p:cNvPicPr>
          <p:nvPr/>
        </p:nvPicPr>
        <p:blipFill>
          <a:blip r:embed="rId3"/>
          <a:srcRect l="6741" r="7951" b="14088"/>
          <a:stretch>
            <a:fillRect/>
          </a:stretch>
        </p:blipFill>
        <p:spPr bwMode="auto">
          <a:xfrm>
            <a:off x="-76200" y="-68263"/>
            <a:ext cx="7518400" cy="425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 Box 4"/>
          <p:cNvSpPr txBox="1">
            <a:spLocks noChangeArrowheads="1"/>
          </p:cNvSpPr>
          <p:nvPr/>
        </p:nvSpPr>
        <p:spPr bwMode="auto">
          <a:xfrm>
            <a:off x="530225" y="258763"/>
            <a:ext cx="6343650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3152" tIns="36576" rIns="73152" bIns="36576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ko-KR" sz="2600">
                <a:solidFill>
                  <a:srgbClr val="FFFFFF"/>
                </a:solidFill>
                <a:latin typeface="Arial Bold" charset="0"/>
              </a:rPr>
              <a:t>This slide has a 16:9 media window</a:t>
            </a:r>
            <a:endParaRPr lang="en-US" altLang="ko-KR" sz="2200">
              <a:solidFill>
                <a:srgbClr val="FFFFFF"/>
              </a:solidFill>
              <a:latin typeface="Arial Bold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914400"/>
            <a:ext cx="5562600" cy="3048000"/>
          </a:xfrm>
        </p:spPr>
        <p:txBody>
          <a:bodyPr/>
          <a:lstStyle/>
          <a:p>
            <a:endParaRPr lang="ko-KR" altLang="ko-KR" smtClean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Challenges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Limited viewpoint: Cannot scan entire surface at once</a:t>
            </a:r>
          </a:p>
          <a:p>
            <a:r>
              <a:rPr lang="en-US" altLang="ko-KR" dirty="0" smtClean="0"/>
              <a:t>Moving subject</a:t>
            </a:r>
          </a:p>
          <a:p>
            <a:r>
              <a:rPr lang="en-US" altLang="ko-KR" dirty="0" smtClean="0"/>
              <a:t>How to stitch the scans together?</a:t>
            </a:r>
          </a:p>
          <a:p>
            <a:endParaRPr lang="en-US" altLang="ko-KR" dirty="0" smtClean="0"/>
          </a:p>
        </p:txBody>
      </p:sp>
      <p:grpSp>
        <p:nvGrpSpPr>
          <p:cNvPr id="4" name="그룹 5"/>
          <p:cNvGrpSpPr/>
          <p:nvPr/>
        </p:nvGrpSpPr>
        <p:grpSpPr>
          <a:xfrm>
            <a:off x="201216" y="2032170"/>
            <a:ext cx="6934458" cy="1580603"/>
            <a:chOff x="381000" y="1600200"/>
            <a:chExt cx="6623304" cy="1509680"/>
          </a:xfrm>
        </p:grpSpPr>
        <p:pic>
          <p:nvPicPr>
            <p:cNvPr id="7" name="Picture 5" descr="C:\Users\장우영\Desktop\pp2-shot01-frame0034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943600" y="1945350"/>
              <a:ext cx="1060704" cy="819380"/>
            </a:xfrm>
            <a:prstGeom prst="rect">
              <a:avLst/>
            </a:prstGeom>
            <a:noFill/>
          </p:spPr>
        </p:pic>
        <p:pic>
          <p:nvPicPr>
            <p:cNvPr id="8" name="Picture 6" descr="C:\Users\장우영\Desktop\pp2-shot01-frame0001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81000" y="1618440"/>
              <a:ext cx="968103" cy="1473200"/>
            </a:xfrm>
            <a:prstGeom prst="rect">
              <a:avLst/>
            </a:prstGeom>
            <a:noFill/>
          </p:spPr>
        </p:pic>
        <p:pic>
          <p:nvPicPr>
            <p:cNvPr id="9" name="Picture 7" descr="C:\Users\장우영\Desktop\pp2-shot01-frame0007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670401" y="1671756"/>
              <a:ext cx="920399" cy="1366568"/>
            </a:xfrm>
            <a:prstGeom prst="rect">
              <a:avLst/>
            </a:prstGeom>
            <a:noFill/>
          </p:spPr>
        </p:pic>
        <p:pic>
          <p:nvPicPr>
            <p:cNvPr id="10" name="Picture 8" descr="C:\Users\장우영\Desktop\pp2-shot01-frame0013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886200" y="1632471"/>
              <a:ext cx="777288" cy="1445139"/>
            </a:xfrm>
            <a:prstGeom prst="rect">
              <a:avLst/>
            </a:prstGeom>
            <a:noFill/>
          </p:spPr>
        </p:pic>
        <p:pic>
          <p:nvPicPr>
            <p:cNvPr id="11" name="Picture 10" descr="C:\Users\장우영\Desktop\pp2-shot01-frame0021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590800" y="1632471"/>
              <a:ext cx="1021419" cy="1445139"/>
            </a:xfrm>
            <a:prstGeom prst="rect">
              <a:avLst/>
            </a:prstGeom>
            <a:noFill/>
          </p:spPr>
        </p:pic>
        <p:pic>
          <p:nvPicPr>
            <p:cNvPr id="12" name="Picture 11" descr="C:\Users\장우영\Desktop\pp2-shot01-frame0031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917509" y="1600200"/>
              <a:ext cx="813768" cy="150968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Template based registration</a:t>
            </a:r>
            <a:endParaRPr lang="ko-KR" altLang="en-US" dirty="0"/>
          </a:p>
        </p:txBody>
      </p:sp>
      <p:sp>
        <p:nvSpPr>
          <p:cNvPr id="17" name="내용 개체 틀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 dirty="0"/>
          </a:p>
        </p:txBody>
      </p:sp>
      <p:pic>
        <p:nvPicPr>
          <p:cNvPr id="4" name="Allen02 - Articulated Body Deformation from Range Scan Data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01216" y="1423526"/>
            <a:ext cx="1997293" cy="14979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4569" y="3078519"/>
            <a:ext cx="1670586" cy="289310"/>
          </a:xfrm>
          <a:prstGeom prst="rect">
            <a:avLst/>
          </a:prstGeom>
          <a:noFill/>
        </p:spPr>
        <p:txBody>
          <a:bodyPr wrap="square" lIns="73152" tIns="36576" rIns="73152" bIns="36576" rtlCol="0">
            <a:spAutoFit/>
          </a:bodyPr>
          <a:lstStyle/>
          <a:p>
            <a:pPr algn="ctr"/>
            <a:r>
              <a:rPr lang="en-US" altLang="ko-KR" sz="1400" dirty="0">
                <a:latin typeface="Corbel" pitchFamily="34" charset="0"/>
              </a:rPr>
              <a:t>Allen et al. 2002</a:t>
            </a:r>
            <a:endParaRPr lang="ko-KR" altLang="en-US" sz="1400" dirty="0">
              <a:latin typeface="Corbe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24872" y="3078519"/>
            <a:ext cx="1152128" cy="289310"/>
          </a:xfrm>
          <a:prstGeom prst="rect">
            <a:avLst/>
          </a:prstGeom>
          <a:noFill/>
        </p:spPr>
        <p:txBody>
          <a:bodyPr wrap="square" lIns="73152" tIns="36576" rIns="73152" bIns="36576" rtlCol="0">
            <a:spAutoFit/>
          </a:bodyPr>
          <a:lstStyle/>
          <a:p>
            <a:pPr algn="ctr"/>
            <a:r>
              <a:rPr lang="en-US" altLang="ko-KR" sz="1400" dirty="0">
                <a:latin typeface="Corbel" pitchFamily="34" charset="0"/>
              </a:rPr>
              <a:t>Li et al. 2009</a:t>
            </a:r>
            <a:endParaRPr lang="ko-KR" altLang="en-US" sz="1400" dirty="0">
              <a:latin typeface="Corbel" pitchFamily="34" charset="0"/>
            </a:endParaRPr>
          </a:p>
        </p:txBody>
      </p:sp>
      <p:pic>
        <p:nvPicPr>
          <p:cNvPr id="10" name="siggraphAsia2009video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4409581" y="1355407"/>
            <a:ext cx="2905619" cy="1634411"/>
          </a:xfrm>
          <a:prstGeom prst="rect">
            <a:avLst/>
          </a:prstGeom>
        </p:spPr>
      </p:pic>
      <p:pic>
        <p:nvPicPr>
          <p:cNvPr id="11" name="Anguelov04 - Correlated Correspondence.wmv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8" cstate="print"/>
          <a:stretch>
            <a:fillRect/>
          </a:stretch>
        </p:blipFill>
        <p:spPr>
          <a:xfrm>
            <a:off x="2438400" y="1420884"/>
            <a:ext cx="2043014" cy="153226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634080" y="3078519"/>
            <a:ext cx="1670586" cy="289310"/>
          </a:xfrm>
          <a:prstGeom prst="rect">
            <a:avLst/>
          </a:prstGeom>
          <a:noFill/>
        </p:spPr>
        <p:txBody>
          <a:bodyPr wrap="square" lIns="73152" tIns="36576" rIns="73152" bIns="36576" rtlCol="0">
            <a:spAutoFit/>
          </a:bodyPr>
          <a:lstStyle/>
          <a:p>
            <a:pPr algn="ctr"/>
            <a:r>
              <a:rPr lang="en-US" altLang="ko-KR" sz="1400" dirty="0" err="1">
                <a:latin typeface="Corbel" pitchFamily="34" charset="0"/>
              </a:rPr>
              <a:t>Anguelov</a:t>
            </a:r>
            <a:r>
              <a:rPr lang="en-US" altLang="ko-KR" sz="1400" dirty="0">
                <a:latin typeface="Corbel" pitchFamily="34" charset="0"/>
              </a:rPr>
              <a:t> et al. 2004</a:t>
            </a:r>
            <a:endParaRPr lang="ko-KR" altLang="en-US" sz="1400" dirty="0">
              <a:latin typeface="Corbe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7312" y="825044"/>
            <a:ext cx="1789590" cy="320088"/>
          </a:xfrm>
          <a:prstGeom prst="rect">
            <a:avLst/>
          </a:prstGeom>
          <a:noFill/>
        </p:spPr>
        <p:txBody>
          <a:bodyPr wrap="square" lIns="73152" tIns="36576" rIns="73152" bIns="36576" rtlCol="0">
            <a:spAutoFit/>
          </a:bodyPr>
          <a:lstStyle/>
          <a:p>
            <a:pPr algn="ctr"/>
            <a:r>
              <a:rPr lang="en-US" altLang="ko-KR" sz="1600" dirty="0" smtClean="0">
                <a:latin typeface="Corbel" pitchFamily="34" charset="0"/>
              </a:rPr>
              <a:t>Template warping</a:t>
            </a:r>
            <a:endParaRPr lang="ko-KR" altLang="en-US" sz="1600" dirty="0">
              <a:latin typeface="Corbe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56386" y="762000"/>
            <a:ext cx="2291814" cy="566309"/>
          </a:xfrm>
          <a:prstGeom prst="rect">
            <a:avLst/>
          </a:prstGeom>
          <a:noFill/>
        </p:spPr>
        <p:txBody>
          <a:bodyPr wrap="square" lIns="73152" tIns="36576" rIns="73152" bIns="36576" rtlCol="0">
            <a:spAutoFit/>
          </a:bodyPr>
          <a:lstStyle/>
          <a:p>
            <a:pPr algn="ctr"/>
            <a:r>
              <a:rPr lang="en-US" altLang="ko-KR" sz="1600" dirty="0" smtClean="0">
                <a:latin typeface="Corbel" pitchFamily="34" charset="0"/>
              </a:rPr>
              <a:t>Discrete Correspondence Optimization</a:t>
            </a:r>
            <a:endParaRPr lang="ko-KR" altLang="en-US" sz="1600" dirty="0">
              <a:latin typeface="Corbe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08949" y="762000"/>
            <a:ext cx="2040702" cy="566309"/>
          </a:xfrm>
          <a:prstGeom prst="rect">
            <a:avLst/>
          </a:prstGeom>
          <a:noFill/>
        </p:spPr>
        <p:txBody>
          <a:bodyPr wrap="square" lIns="73152" tIns="36576" rIns="73152" bIns="36576" rtlCol="0">
            <a:spAutoFit/>
          </a:bodyPr>
          <a:lstStyle/>
          <a:p>
            <a:pPr algn="ctr"/>
            <a:r>
              <a:rPr lang="en-US" altLang="ko-KR" sz="1600" dirty="0" smtClean="0">
                <a:latin typeface="Corbel" pitchFamily="34" charset="0"/>
              </a:rPr>
              <a:t>Coarse Template Registration</a:t>
            </a:r>
            <a:endParaRPr lang="ko-KR" altLang="en-US" sz="16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9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798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16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959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21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Silhouette / Marker capture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1216" y="518072"/>
            <a:ext cx="3532584" cy="3168352"/>
          </a:xfrm>
        </p:spPr>
        <p:txBody>
          <a:bodyPr/>
          <a:lstStyle/>
          <a:p>
            <a:r>
              <a:rPr lang="en-US" altLang="ko-KR" sz="1900" dirty="0" smtClean="0"/>
              <a:t>Silhouette based capture</a:t>
            </a:r>
            <a:endParaRPr lang="en-US" altLang="ko-KR" sz="1900" dirty="0"/>
          </a:p>
        </p:txBody>
      </p:sp>
      <p:pic>
        <p:nvPicPr>
          <p:cNvPr id="4" name="Vlasic08 - Articulated Mesh Animation from Multi-View Silhouettes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91731" y="907462"/>
            <a:ext cx="1689789" cy="126734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45763" y="2174803"/>
            <a:ext cx="1381725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dirty="0">
                <a:latin typeface="Corbel" pitchFamily="34" charset="0"/>
              </a:rPr>
              <a:t>Vlasic et al. 2008</a:t>
            </a:r>
            <a:endParaRPr lang="ko-KR" altLang="en-US" sz="1400" dirty="0">
              <a:latin typeface="Corbe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2332" y="3813163"/>
            <a:ext cx="1628587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dirty="0" err="1">
                <a:latin typeface="Corbel" pitchFamily="34" charset="0"/>
              </a:rPr>
              <a:t>deAguiar</a:t>
            </a:r>
            <a:r>
              <a:rPr lang="en-US" altLang="ko-KR" sz="1400" dirty="0">
                <a:latin typeface="Corbel" pitchFamily="34" charset="0"/>
              </a:rPr>
              <a:t> et al. 2008</a:t>
            </a:r>
            <a:endParaRPr lang="ko-KR" altLang="en-US" sz="1400" dirty="0">
              <a:latin typeface="Corbel" pitchFamily="34" charset="0"/>
            </a:endParaRPr>
          </a:p>
        </p:txBody>
      </p:sp>
      <p:pic>
        <p:nvPicPr>
          <p:cNvPr id="8" name="deAguiar08 - Performance Capture from Sparse Multi-view Video (2)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577651" y="2491007"/>
            <a:ext cx="2317949" cy="1298051"/>
          </a:xfrm>
          <a:prstGeom prst="rect">
            <a:avLst/>
          </a:prstGeom>
        </p:spPr>
      </p:pic>
      <p:grpSp>
        <p:nvGrpSpPr>
          <p:cNvPr id="12" name="그룹 11"/>
          <p:cNvGrpSpPr/>
          <p:nvPr/>
        </p:nvGrpSpPr>
        <p:grpSpPr>
          <a:xfrm>
            <a:off x="3809680" y="1250911"/>
            <a:ext cx="3183753" cy="1670586"/>
            <a:chOff x="3809680" y="1250911"/>
            <a:chExt cx="3183753" cy="1670586"/>
          </a:xfrm>
        </p:grpSpPr>
        <p:pic>
          <p:nvPicPr>
            <p:cNvPr id="4100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809680" y="1250911"/>
              <a:ext cx="1403292" cy="16705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1" name="Picture 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328186" y="1366123"/>
              <a:ext cx="1665247" cy="1439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" name="내용 개체 틀 2"/>
          <p:cNvSpPr txBox="1">
            <a:spLocks/>
          </p:cNvSpPr>
          <p:nvPr/>
        </p:nvSpPr>
        <p:spPr>
          <a:xfrm>
            <a:off x="3772813" y="518072"/>
            <a:ext cx="2995533" cy="3168352"/>
          </a:xfrm>
          <a:prstGeom prst="rect">
            <a:avLst/>
          </a:prstGeom>
        </p:spPr>
        <p:txBody>
          <a:bodyPr vert="horz" lIns="73152" tIns="36576" rIns="73152" bIns="36576" rtlCol="0">
            <a:normAutofit/>
          </a:bodyPr>
          <a:lstStyle/>
          <a:p>
            <a:pPr marL="274320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900" dirty="0">
                <a:latin typeface="Corbel" pitchFamily="34" charset="0"/>
                <a:ea typeface="+mn-ea"/>
              </a:rPr>
              <a:t>Marker based capture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74251" y="2979103"/>
            <a:ext cx="1854610" cy="289310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400" dirty="0">
                <a:latin typeface="Corbel" pitchFamily="34" charset="0"/>
              </a:rPr>
              <a:t>Park and </a:t>
            </a:r>
            <a:r>
              <a:rPr lang="en-US" altLang="ko-KR" sz="1400" dirty="0" err="1">
                <a:latin typeface="Corbel" pitchFamily="34" charset="0"/>
              </a:rPr>
              <a:t>Hodgins</a:t>
            </a:r>
            <a:r>
              <a:rPr lang="en-US" altLang="ko-KR" sz="1400" dirty="0">
                <a:latin typeface="Corbel" pitchFamily="34" charset="0"/>
              </a:rPr>
              <a:t> 2008</a:t>
            </a:r>
            <a:endParaRPr lang="ko-KR" altLang="en-US" sz="1400" dirty="0">
              <a:latin typeface="Corbe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506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87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Non-template based methods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Part segmentation</a:t>
            </a:r>
            <a:endParaRPr lang="ko-KR" altLang="en-US" dirty="0"/>
          </a:p>
        </p:txBody>
      </p:sp>
      <p:pic>
        <p:nvPicPr>
          <p:cNvPr id="4" name="Wand09 - Efficient Reconstruction of Non-rigid Shape and Motion from Real-Time 3D Scanner Data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521696" y="1350327"/>
            <a:ext cx="2419198" cy="18143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24401" y="3136126"/>
            <a:ext cx="2013788" cy="289310"/>
          </a:xfrm>
          <a:prstGeom prst="rect">
            <a:avLst/>
          </a:prstGeom>
          <a:noFill/>
        </p:spPr>
        <p:txBody>
          <a:bodyPr wrap="square" lIns="73152" tIns="36576" rIns="73152" bIns="36576" rtlCol="0">
            <a:spAutoFit/>
          </a:bodyPr>
          <a:lstStyle/>
          <a:p>
            <a:pPr algn="ctr"/>
            <a:r>
              <a:rPr lang="en-US" altLang="ko-KR" sz="1400" dirty="0">
                <a:latin typeface="Corbel" pitchFamily="34" charset="0"/>
              </a:rPr>
              <a:t>Wand et al. 2009</a:t>
            </a:r>
            <a:endParaRPr lang="ko-KR" altLang="en-US" sz="1400" dirty="0">
              <a:latin typeface="Corbe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4401" y="3136126"/>
            <a:ext cx="2663414" cy="289310"/>
          </a:xfrm>
          <a:prstGeom prst="rect">
            <a:avLst/>
          </a:prstGeom>
          <a:noFill/>
        </p:spPr>
        <p:txBody>
          <a:bodyPr wrap="square" lIns="73152" tIns="36576" rIns="73152" bIns="36576" rtlCol="0">
            <a:spAutoFit/>
          </a:bodyPr>
          <a:lstStyle/>
          <a:p>
            <a:pPr algn="ctr"/>
            <a:r>
              <a:rPr lang="en-US" altLang="ko-KR" sz="1400" dirty="0" err="1">
                <a:latin typeface="Corbel" pitchFamily="34" charset="0"/>
              </a:rPr>
              <a:t>Pekelny</a:t>
            </a:r>
            <a:r>
              <a:rPr lang="en-US" altLang="ko-KR" sz="1400" dirty="0">
                <a:latin typeface="Corbel" pitchFamily="34" charset="0"/>
              </a:rPr>
              <a:t> and </a:t>
            </a:r>
            <a:r>
              <a:rPr lang="en-US" altLang="ko-KR" sz="1400" dirty="0" err="1">
                <a:latin typeface="Corbel" pitchFamily="34" charset="0"/>
              </a:rPr>
              <a:t>Gotsman</a:t>
            </a:r>
            <a:r>
              <a:rPr lang="en-US" altLang="ko-KR" sz="1400" dirty="0">
                <a:latin typeface="Corbel" pitchFamily="34" charset="0"/>
              </a:rPr>
              <a:t> 2009</a:t>
            </a:r>
            <a:endParaRPr lang="ko-KR" altLang="en-US" sz="1400" dirty="0">
              <a:latin typeface="Corbel" pitchFamily="34" charset="0"/>
            </a:endParaRPr>
          </a:p>
        </p:txBody>
      </p:sp>
      <p:sp>
        <p:nvSpPr>
          <p:cNvPr id="10" name="내용 개체 틀 2"/>
          <p:cNvSpPr txBox="1">
            <a:spLocks/>
          </p:cNvSpPr>
          <p:nvPr/>
        </p:nvSpPr>
        <p:spPr>
          <a:xfrm>
            <a:off x="4521696" y="617240"/>
            <a:ext cx="2592288" cy="3168352"/>
          </a:xfrm>
          <a:prstGeom prst="rect">
            <a:avLst/>
          </a:prstGeom>
        </p:spPr>
        <p:txBody>
          <a:bodyPr vert="horz" lIns="73152" tIns="36576" rIns="73152" bIns="36576" rtlCol="0">
            <a:normAutofit/>
          </a:bodyPr>
          <a:lstStyle/>
          <a:p>
            <a:pPr marL="274320" indent="-274320" defTabSz="731520" fontAlgn="auto" latinLnBrk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900" dirty="0">
                <a:latin typeface="Corbel" pitchFamily="34" charset="0"/>
                <a:ea typeface="+mn-ea"/>
              </a:rPr>
              <a:t>Small motion (high frame rate)</a:t>
            </a:r>
            <a:endParaRPr lang="ko-KR" altLang="en-US" sz="1900" dirty="0">
              <a:latin typeface="Corbel" pitchFamily="34" charset="0"/>
              <a:ea typeface="+mn-ea"/>
            </a:endParaRPr>
          </a:p>
        </p:txBody>
      </p:sp>
      <p:pic>
        <p:nvPicPr>
          <p:cNvPr id="11" name="Pekelny08 - Articulated Object Reconstruction (3)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143609" y="1407934"/>
            <a:ext cx="2246650" cy="1684987"/>
          </a:xfrm>
          <a:prstGeom prst="rect">
            <a:avLst/>
          </a:prstGeom>
        </p:spPr>
      </p:pic>
      <p:pic>
        <p:nvPicPr>
          <p:cNvPr id="12" name="Pekelny08 - Articulated Object Reconstruction (2).wmv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8" cstate="print"/>
          <a:stretch>
            <a:fillRect/>
          </a:stretch>
        </p:blipFill>
        <p:spPr>
          <a:xfrm>
            <a:off x="2102228" y="1407934"/>
            <a:ext cx="2246378" cy="1684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6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23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5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vide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Our solution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Aligns dynamic range scans</a:t>
            </a:r>
          </a:p>
          <a:p>
            <a:r>
              <a:rPr lang="en-US" altLang="ko-KR" dirty="0" smtClean="0"/>
              <a:t>Produces a complete 3D model</a:t>
            </a:r>
          </a:p>
          <a:p>
            <a:r>
              <a:rPr lang="en-US" altLang="ko-KR" dirty="0" smtClean="0"/>
              <a:t>Solves articulated deformation model</a:t>
            </a:r>
          </a:p>
        </p:txBody>
      </p:sp>
      <p:grpSp>
        <p:nvGrpSpPr>
          <p:cNvPr id="4" name="그룹 15"/>
          <p:cNvGrpSpPr/>
          <p:nvPr/>
        </p:nvGrpSpPr>
        <p:grpSpPr>
          <a:xfrm>
            <a:off x="201216" y="2230220"/>
            <a:ext cx="4560974" cy="1144570"/>
            <a:chOff x="526966" y="1595095"/>
            <a:chExt cx="6673660" cy="1674746"/>
          </a:xfrm>
        </p:grpSpPr>
        <p:pic>
          <p:nvPicPr>
            <p:cNvPr id="1026" name="Picture 2" descr="K:\000 Shape Data\TOG09\graphics\source\robotDepth2\snapshot-0000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6966" y="1595095"/>
              <a:ext cx="840441" cy="1674746"/>
            </a:xfrm>
            <a:prstGeom prst="rect">
              <a:avLst/>
            </a:prstGeom>
            <a:noFill/>
          </p:spPr>
        </p:pic>
        <p:pic>
          <p:nvPicPr>
            <p:cNvPr id="1028" name="Picture 4" descr="K:\000 Shape Data\TOG09\graphics\source\robotDepth2\snapshot-0075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4552930" y="1621818"/>
              <a:ext cx="859736" cy="1621301"/>
            </a:xfrm>
            <a:prstGeom prst="rect">
              <a:avLst/>
            </a:prstGeom>
            <a:noFill/>
          </p:spPr>
        </p:pic>
        <p:pic>
          <p:nvPicPr>
            <p:cNvPr id="1030" name="Picture 6" descr="K:\000 Shape Data\TOG09\graphics\source\robotDepth2\snapshot-0080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2411760" y="1635646"/>
              <a:ext cx="936923" cy="1593644"/>
            </a:xfrm>
            <a:prstGeom prst="rect">
              <a:avLst/>
            </a:prstGeom>
            <a:noFill/>
          </p:spPr>
        </p:pic>
        <p:pic>
          <p:nvPicPr>
            <p:cNvPr id="1031" name="Picture 7" descr="K:\000 Shape Data\TOG09\graphics\source\robotDepth2\snapshot-0085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1419663" y="1613756"/>
              <a:ext cx="939841" cy="1637425"/>
            </a:xfrm>
            <a:prstGeom prst="rect">
              <a:avLst/>
            </a:prstGeom>
            <a:noFill/>
          </p:spPr>
        </p:pic>
        <p:pic>
          <p:nvPicPr>
            <p:cNvPr id="1032" name="Picture 8" descr="K:\000 Shape Data\TOG09\graphics\source\robotDepth2\snapshot-0070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5464922" y="1764987"/>
              <a:ext cx="820278" cy="1334962"/>
            </a:xfrm>
            <a:prstGeom prst="rect">
              <a:avLst/>
            </a:prstGeom>
            <a:noFill/>
          </p:spPr>
        </p:pic>
        <p:pic>
          <p:nvPicPr>
            <p:cNvPr id="1033" name="Picture 9" descr="K:\000 Shape Data\TOG09\graphics\source\robotDepth2\snapshot-0065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337458" y="1701992"/>
              <a:ext cx="863168" cy="1460952"/>
            </a:xfrm>
            <a:prstGeom prst="rect">
              <a:avLst/>
            </a:prstGeom>
            <a:noFill/>
          </p:spPr>
        </p:pic>
        <p:pic>
          <p:nvPicPr>
            <p:cNvPr id="1034" name="Picture 10" descr="K:\000 Shape Data\TOG09\graphics\source\robotDepth2\snapshot-0060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400939" y="1629805"/>
              <a:ext cx="1099735" cy="1605327"/>
            </a:xfrm>
            <a:prstGeom prst="rect">
              <a:avLst/>
            </a:prstGeom>
            <a:noFill/>
          </p:spPr>
        </p:pic>
      </p:grp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924941" y="1711762"/>
            <a:ext cx="983706" cy="1904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77069" y="1711761"/>
            <a:ext cx="986561" cy="1935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1410951" y="3670379"/>
            <a:ext cx="1710468" cy="320088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600" dirty="0" smtClean="0">
                <a:latin typeface="Corbel" pitchFamily="34" charset="0"/>
              </a:rPr>
              <a:t>Input Range Scans</a:t>
            </a:r>
            <a:endParaRPr lang="ko-KR" altLang="en-US" sz="1600" dirty="0">
              <a:latin typeface="Corbe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82548" y="3727985"/>
            <a:ext cx="2230804" cy="320088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600" dirty="0" smtClean="0">
                <a:latin typeface="Corbel" pitchFamily="34" charset="0"/>
              </a:rPr>
              <a:t>Reconstructed 3D Model</a:t>
            </a:r>
            <a:endParaRPr lang="ko-KR" altLang="en-US" sz="16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Compared to other work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Input: high-resolution</a:t>
            </a:r>
            <a:r>
              <a:rPr lang="en-US" altLang="ko-KR" b="1" dirty="0" smtClean="0"/>
              <a:t> scans from 1-2 views</a:t>
            </a:r>
          </a:p>
          <a:p>
            <a:r>
              <a:rPr lang="en-US" altLang="ko-KR" dirty="0" smtClean="0"/>
              <a:t>Models </a:t>
            </a:r>
            <a:r>
              <a:rPr lang="en-US" altLang="ko-KR" b="1" dirty="0" smtClean="0"/>
              <a:t>articulated motion </a:t>
            </a:r>
            <a:r>
              <a:rPr lang="en-US" altLang="ko-KR" dirty="0" smtClean="0"/>
              <a:t>(piecewise rigid)</a:t>
            </a:r>
          </a:p>
          <a:p>
            <a:r>
              <a:rPr lang="en-US" altLang="ko-KR" dirty="0" smtClean="0"/>
              <a:t>No template, markers, segmentation, skeleton needed</a:t>
            </a:r>
          </a:p>
          <a:p>
            <a:r>
              <a:rPr lang="en-US" altLang="ko-KR" dirty="0" smtClean="0"/>
              <a:t>Robust to fast motion, missing data</a:t>
            </a:r>
          </a:p>
        </p:txBody>
      </p:sp>
      <p:grpSp>
        <p:nvGrpSpPr>
          <p:cNvPr id="4" name="그룹 15"/>
          <p:cNvGrpSpPr/>
          <p:nvPr/>
        </p:nvGrpSpPr>
        <p:grpSpPr>
          <a:xfrm>
            <a:off x="201216" y="2230220"/>
            <a:ext cx="4560974" cy="1144570"/>
            <a:chOff x="526966" y="1595095"/>
            <a:chExt cx="6673660" cy="1674746"/>
          </a:xfrm>
        </p:grpSpPr>
        <p:pic>
          <p:nvPicPr>
            <p:cNvPr id="1026" name="Picture 2" descr="K:\000 Shape Data\TOG09\graphics\source\robotDepth2\snapshot-0000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6966" y="1595095"/>
              <a:ext cx="840441" cy="1674746"/>
            </a:xfrm>
            <a:prstGeom prst="rect">
              <a:avLst/>
            </a:prstGeom>
            <a:noFill/>
          </p:spPr>
        </p:pic>
        <p:pic>
          <p:nvPicPr>
            <p:cNvPr id="1028" name="Picture 4" descr="K:\000 Shape Data\TOG09\graphics\source\robotDepth2\snapshot-0075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4552930" y="1621818"/>
              <a:ext cx="859736" cy="1621301"/>
            </a:xfrm>
            <a:prstGeom prst="rect">
              <a:avLst/>
            </a:prstGeom>
            <a:noFill/>
          </p:spPr>
        </p:pic>
        <p:pic>
          <p:nvPicPr>
            <p:cNvPr id="1030" name="Picture 6" descr="K:\000 Shape Data\TOG09\graphics\source\robotDepth2\snapshot-0080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2411760" y="1635646"/>
              <a:ext cx="936923" cy="1593644"/>
            </a:xfrm>
            <a:prstGeom prst="rect">
              <a:avLst/>
            </a:prstGeom>
            <a:noFill/>
          </p:spPr>
        </p:pic>
        <p:pic>
          <p:nvPicPr>
            <p:cNvPr id="1031" name="Picture 7" descr="K:\000 Shape Data\TOG09\graphics\source\robotDepth2\snapshot-0085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1419663" y="1613756"/>
              <a:ext cx="939841" cy="1637425"/>
            </a:xfrm>
            <a:prstGeom prst="rect">
              <a:avLst/>
            </a:prstGeom>
            <a:noFill/>
          </p:spPr>
        </p:pic>
        <p:pic>
          <p:nvPicPr>
            <p:cNvPr id="1032" name="Picture 8" descr="K:\000 Shape Data\TOG09\graphics\source\robotDepth2\snapshot-0070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5464922" y="1764987"/>
              <a:ext cx="820278" cy="1334962"/>
            </a:xfrm>
            <a:prstGeom prst="rect">
              <a:avLst/>
            </a:prstGeom>
            <a:noFill/>
          </p:spPr>
        </p:pic>
        <p:pic>
          <p:nvPicPr>
            <p:cNvPr id="1033" name="Picture 9" descr="K:\000 Shape Data\TOG09\graphics\source\robotDepth2\snapshot-0065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337458" y="1701992"/>
              <a:ext cx="863168" cy="1460952"/>
            </a:xfrm>
            <a:prstGeom prst="rect">
              <a:avLst/>
            </a:prstGeom>
            <a:noFill/>
          </p:spPr>
        </p:pic>
        <p:pic>
          <p:nvPicPr>
            <p:cNvPr id="1034" name="Picture 10" descr="K:\000 Shape Data\TOG09\graphics\source\robotDepth2\snapshot-0060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400939" y="1629805"/>
              <a:ext cx="1099735" cy="1605327"/>
            </a:xfrm>
            <a:prstGeom prst="rect">
              <a:avLst/>
            </a:prstGeom>
            <a:noFill/>
          </p:spPr>
        </p:pic>
      </p:grp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924941" y="1711762"/>
            <a:ext cx="983706" cy="1904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77069" y="1711761"/>
            <a:ext cx="986561" cy="1935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1410951" y="3670379"/>
            <a:ext cx="1710468" cy="320088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600" dirty="0" smtClean="0">
                <a:latin typeface="Corbel" pitchFamily="34" charset="0"/>
              </a:rPr>
              <a:t>Input Range Scans</a:t>
            </a:r>
            <a:endParaRPr lang="ko-KR" altLang="en-US" sz="1600" dirty="0">
              <a:latin typeface="Corbe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82548" y="3727985"/>
            <a:ext cx="2230804" cy="320088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/>
          <a:p>
            <a:r>
              <a:rPr lang="en-US" altLang="ko-KR" sz="1600" dirty="0" smtClean="0">
                <a:latin typeface="Corbel" pitchFamily="34" charset="0"/>
              </a:rPr>
              <a:t>Reconstructed 3D Model</a:t>
            </a:r>
            <a:endParaRPr lang="ko-KR" altLang="en-US" sz="16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SIGGRAPH 2011">
      <a:dk1>
        <a:srgbClr val="532903"/>
      </a:dk1>
      <a:lt1>
        <a:srgbClr val="784A2B"/>
      </a:lt1>
      <a:dk2>
        <a:srgbClr val="784A2B"/>
      </a:dk2>
      <a:lt2>
        <a:srgbClr val="96714E"/>
      </a:lt2>
      <a:accent1>
        <a:srgbClr val="78BD57"/>
      </a:accent1>
      <a:accent2>
        <a:srgbClr val="26A85C"/>
      </a:accent2>
      <a:accent3>
        <a:srgbClr val="117D7D"/>
      </a:accent3>
      <a:accent4>
        <a:srgbClr val="78BD57"/>
      </a:accent4>
      <a:accent5>
        <a:srgbClr val="43A7D7"/>
      </a:accent5>
      <a:accent6>
        <a:srgbClr val="0C569E"/>
      </a:accent6>
      <a:hlink>
        <a:srgbClr val="0C569E"/>
      </a:hlink>
      <a:folHlink>
        <a:srgbClr val="117D7D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Custom Design 1">
        <a:dk1>
          <a:srgbClr val="A47F33"/>
        </a:dk1>
        <a:lt1>
          <a:srgbClr val="FFFFFF"/>
        </a:lt1>
        <a:dk2>
          <a:srgbClr val="483225"/>
        </a:dk2>
        <a:lt2>
          <a:srgbClr val="FFFFFF"/>
        </a:lt2>
        <a:accent1>
          <a:srgbClr val="92BFEB"/>
        </a:accent1>
        <a:accent2>
          <a:srgbClr val="F99D1C"/>
        </a:accent2>
        <a:accent3>
          <a:srgbClr val="B1ADAC"/>
        </a:accent3>
        <a:accent4>
          <a:srgbClr val="DADADA"/>
        </a:accent4>
        <a:accent5>
          <a:srgbClr val="C7DCF3"/>
        </a:accent5>
        <a:accent6>
          <a:srgbClr val="E28E18"/>
        </a:accent6>
        <a:hlink>
          <a:srgbClr val="A4D767"/>
        </a:hlink>
        <a:folHlink>
          <a:srgbClr val="00308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2664</TotalTime>
  <Words>1346</Words>
  <Application>Microsoft Office PowerPoint</Application>
  <PresentationFormat>사용자 지정</PresentationFormat>
  <Paragraphs>335</Paragraphs>
  <Slides>38</Slides>
  <Notes>37</Notes>
  <HiddenSlides>1</HiddenSlides>
  <MMClips>19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38</vt:i4>
      </vt:variant>
    </vt:vector>
  </HeadingPairs>
  <TitlesOfParts>
    <vt:vector size="39" baseType="lpstr">
      <vt:lpstr>Custom Design</vt:lpstr>
      <vt:lpstr>슬라이드 1</vt:lpstr>
      <vt:lpstr>Global Registration of Dynamic Range Scans for Articulated Model Reconstruction</vt:lpstr>
      <vt:lpstr>Introduction</vt:lpstr>
      <vt:lpstr>Challenges</vt:lpstr>
      <vt:lpstr>Template based registration</vt:lpstr>
      <vt:lpstr>Silhouette / Marker capture</vt:lpstr>
      <vt:lpstr>Non-template based methods</vt:lpstr>
      <vt:lpstr>Our solution</vt:lpstr>
      <vt:lpstr>Compared to other work</vt:lpstr>
      <vt:lpstr>Registration as articulated modeling</vt:lpstr>
      <vt:lpstr>Registration as articulated modeling</vt:lpstr>
      <vt:lpstr>Algorithm Overview: Initial Registration</vt:lpstr>
      <vt:lpstr>Algorithm Overview: Initial Registration</vt:lpstr>
      <vt:lpstr>Algorithm Overview: Global Fit</vt:lpstr>
      <vt:lpstr>Algorithm Overview: Global Fit</vt:lpstr>
      <vt:lpstr>Initial Registration Step</vt:lpstr>
      <vt:lpstr>Initial Registration Step</vt:lpstr>
      <vt:lpstr>Initial Registration Step</vt:lpstr>
      <vt:lpstr>Initial Registration Step</vt:lpstr>
      <vt:lpstr>Global Fit</vt:lpstr>
      <vt:lpstr>Global Fit</vt:lpstr>
      <vt:lpstr>Global Fit</vt:lpstr>
      <vt:lpstr>Global Fit</vt:lpstr>
      <vt:lpstr>Transformation Optimization</vt:lpstr>
      <vt:lpstr>Transformation Optimization</vt:lpstr>
      <vt:lpstr>Joint Constraint</vt:lpstr>
      <vt:lpstr>Joint Constraint</vt:lpstr>
      <vt:lpstr>Label Optimization</vt:lpstr>
      <vt:lpstr>Results: Registration</vt:lpstr>
      <vt:lpstr>Results: Registration</vt:lpstr>
      <vt:lpstr>Results: Inverse Kinematics</vt:lpstr>
      <vt:lpstr>Ground truth comparison</vt:lpstr>
      <vt:lpstr>Limitations</vt:lpstr>
      <vt:lpstr>Limitations</vt:lpstr>
      <vt:lpstr>Limitations</vt:lpstr>
      <vt:lpstr>Conclusions</vt:lpstr>
      <vt:lpstr>Acknowledgements</vt:lpstr>
      <vt:lpstr>슬라이드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Steve Overby</dc:creator>
  <cp:lastModifiedBy>장우영</cp:lastModifiedBy>
  <cp:revision>160</cp:revision>
  <dcterms:created xsi:type="dcterms:W3CDTF">2010-04-08T22:04:55Z</dcterms:created>
  <dcterms:modified xsi:type="dcterms:W3CDTF">2011-07-11T12:57:47Z</dcterms:modified>
</cp:coreProperties>
</file>