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43"/>
  </p:notesMasterIdLst>
  <p:handoutMasterIdLst>
    <p:handoutMasterId r:id="rId44"/>
  </p:handoutMasterIdLst>
  <p:sldIdLst>
    <p:sldId id="267" r:id="rId2"/>
    <p:sldId id="306" r:id="rId3"/>
    <p:sldId id="270" r:id="rId4"/>
    <p:sldId id="271" r:id="rId5"/>
    <p:sldId id="328" r:id="rId6"/>
    <p:sldId id="310" r:id="rId7"/>
    <p:sldId id="311" r:id="rId8"/>
    <p:sldId id="312" r:id="rId9"/>
    <p:sldId id="313" r:id="rId10"/>
    <p:sldId id="314" r:id="rId11"/>
    <p:sldId id="315" r:id="rId12"/>
    <p:sldId id="274" r:id="rId13"/>
    <p:sldId id="316" r:id="rId14"/>
    <p:sldId id="276" r:id="rId15"/>
    <p:sldId id="278" r:id="rId16"/>
    <p:sldId id="318" r:id="rId17"/>
    <p:sldId id="319" r:id="rId18"/>
    <p:sldId id="320" r:id="rId19"/>
    <p:sldId id="321" r:id="rId20"/>
    <p:sldId id="322" r:id="rId21"/>
    <p:sldId id="329" r:id="rId22"/>
    <p:sldId id="323" r:id="rId23"/>
    <p:sldId id="281" r:id="rId24"/>
    <p:sldId id="280" r:id="rId25"/>
    <p:sldId id="324" r:id="rId26"/>
    <p:sldId id="290" r:id="rId27"/>
    <p:sldId id="291" r:id="rId28"/>
    <p:sldId id="292" r:id="rId29"/>
    <p:sldId id="293" r:id="rId30"/>
    <p:sldId id="294" r:id="rId31"/>
    <p:sldId id="325" r:id="rId32"/>
    <p:sldId id="326" r:id="rId33"/>
    <p:sldId id="296" r:id="rId34"/>
    <p:sldId id="297" r:id="rId35"/>
    <p:sldId id="298" r:id="rId36"/>
    <p:sldId id="299" r:id="rId37"/>
    <p:sldId id="300" r:id="rId38"/>
    <p:sldId id="301" r:id="rId39"/>
    <p:sldId id="303" r:id="rId40"/>
    <p:sldId id="308" r:id="rId41"/>
    <p:sldId id="327" r:id="rId42"/>
  </p:sldIdLst>
  <p:sldSz cx="7315200" cy="4114800"/>
  <p:notesSz cx="9926638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365125" indent="92075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730250" indent="18415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096963" indent="27463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462088" indent="366713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AD8A"/>
    <a:srgbClr val="494834"/>
    <a:srgbClr val="483225"/>
    <a:srgbClr val="81C9F0"/>
    <a:srgbClr val="000000"/>
    <a:srgbClr val="DDDDDD"/>
    <a:srgbClr val="EAEAEA"/>
    <a:srgbClr val="C127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67" autoAdjust="0"/>
  </p:normalViewPr>
  <p:slideViewPr>
    <p:cSldViewPr snapToGrid="0">
      <p:cViewPr>
        <p:scale>
          <a:sx n="150" d="100"/>
          <a:sy n="150" d="100"/>
        </p:scale>
        <p:origin x="-1428" y="-312"/>
      </p:cViewPr>
      <p:guideLst>
        <p:guide orient="horz" pos="1296"/>
        <p:guide pos="23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1908" y="-78"/>
      </p:cViewPr>
      <p:guideLst>
        <p:guide orient="horz" pos="2141"/>
        <p:guide pos="312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ko-KR" altLang="ko-KR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798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FFCD16-1A0D-4356-8EE9-428434771B6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ko-KR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7163" y="509588"/>
            <a:ext cx="45323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664" y="3228896"/>
            <a:ext cx="7941310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798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AE2C96-CFAA-4F92-9BBE-1FD90BA774B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3651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7302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0969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46208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182880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9456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6032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2608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ko-KR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3BA415-ACAD-4531-8872-909A13DF1AC9}" type="slidenum">
              <a:rPr lang="en-US" altLang="ko-KR"/>
              <a:pPr/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Aligning scans using</a:t>
            </a:r>
            <a:r>
              <a:rPr lang="en-US" altLang="ko-KR" baseline="0" dirty="0" smtClean="0"/>
              <a:t> an articulated model?  What does it mean?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Articulated model = parts + movement of each part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Parts: labels per vertex that say which part does this belong to</a:t>
            </a:r>
          </a:p>
          <a:p>
            <a:r>
              <a:rPr lang="en-US" altLang="ko-KR" baseline="0" dirty="0" smtClean="0"/>
              <a:t>Movement: Rigid transformation (rotation + translation) for each label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Figure out the labels and the movement so that the scans</a:t>
            </a:r>
            <a:r>
              <a:rPr lang="en-US" altLang="ko-KR" baseline="0" dirty="0" smtClean="0"/>
              <a:t> align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Output: Labels</a:t>
            </a:r>
            <a:r>
              <a:rPr lang="en-US" altLang="ko-KR" baseline="0" dirty="0" smtClean="0"/>
              <a:t> per vertex and transformations per label</a:t>
            </a:r>
          </a:p>
          <a:p>
            <a:r>
              <a:rPr lang="en-US" altLang="ko-KR" baseline="0" dirty="0" smtClean="0"/>
              <a:t>Not intended to be totally accurate, just close enough for a local optimization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Output: Labels</a:t>
            </a:r>
            <a:r>
              <a:rPr lang="en-US" altLang="ko-KR" baseline="0" dirty="0" smtClean="0"/>
              <a:t> per vertex and transformations per label</a:t>
            </a:r>
          </a:p>
          <a:p>
            <a:r>
              <a:rPr lang="en-US" altLang="ko-KR" baseline="0" dirty="0" smtClean="0"/>
              <a:t>Not intended to be totally accurate, just close enough for a local optimization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Output: Labels</a:t>
            </a:r>
            <a:r>
              <a:rPr lang="en-US" altLang="ko-KR" baseline="0" dirty="0" smtClean="0"/>
              <a:t> per vertex and transformations per label</a:t>
            </a:r>
          </a:p>
          <a:p>
            <a:r>
              <a:rPr lang="en-US" altLang="ko-KR" baseline="0" dirty="0" smtClean="0"/>
              <a:t>Not intended to be totally accurate, just close enough for a local optimization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MZ: Need to say</a:t>
            </a:r>
            <a:r>
              <a:rPr lang="en-US" altLang="ko-KR" baseline="0" dirty="0" smtClean="0"/>
              <a:t> why correspondence is not one-to-one, but many-to-many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 </a:t>
            </a:r>
            <a:r>
              <a:rPr lang="en-US" altLang="ko-KR" dirty="0" smtClean="0">
                <a:sym typeface="Wingdings" pitchFamily="2" charset="2"/>
              </a:rPr>
              <a:t> Each cluster forms one rigid part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Optimization establishes one-to-one correspondences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Optimization establishes one-to-one correspondences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MZ: Need to explain</a:t>
            </a:r>
            <a:r>
              <a:rPr lang="en-US" altLang="ko-KR" baseline="0" dirty="0" smtClean="0"/>
              <a:t> color coding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ko-KR" sz="1000" kern="1200" dirty="0" smtClean="0">
              <a:solidFill>
                <a:schemeClr val="tx1"/>
              </a:solidFill>
              <a:latin typeface="Corbel" pitchFamily="34" charset="0"/>
              <a:ea typeface="ＭＳ Ｐゴシック" pitchFamily="-108" charset="-128"/>
              <a:cs typeface="ＭＳ Ｐゴシック" pitchFamily="-108" charset="-128"/>
            </a:endParaRP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Registration not perfect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</a:rPr>
              <a:t>Inconsistent labeling among each registration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000" kern="1200" dirty="0" smtClean="0">
                <a:solidFill>
                  <a:schemeClr val="tx1"/>
                </a:solidFill>
                <a:latin typeface="Corbel" pitchFamily="34" charset="0"/>
                <a:ea typeface="ＭＳ Ｐゴシック" pitchFamily="-108" charset="-128"/>
                <a:cs typeface="ＭＳ Ｐゴシック" pitchFamily="-108" charset="-128"/>
                <a:sym typeface="Wingdings" pitchFamily="2" charset="2"/>
              </a:rPr>
              <a:t>Need global refinement</a:t>
            </a:r>
            <a:endParaRPr lang="en-US" altLang="ko-KR" sz="1000" kern="1200" dirty="0" smtClean="0">
              <a:solidFill>
                <a:schemeClr val="tx1"/>
              </a:solidFill>
              <a:latin typeface="Corbel" pitchFamily="34" charset="0"/>
              <a:ea typeface="ＭＳ Ｐゴシック" pitchFamily="-108" charset="-128"/>
              <a:cs typeface="ＭＳ Ｐゴシック" pitchFamily="-108" charset="-128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Initialize DSG first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As we iterate through all frames</a:t>
            </a:r>
          </a:p>
          <a:p>
            <a:r>
              <a:rPr lang="en-US" altLang="ko-KR" dirty="0" smtClean="0">
                <a:sym typeface="Wingdings" pitchFamily="2" charset="2"/>
              </a:rPr>
              <a:t> Optimize</a:t>
            </a:r>
            <a:r>
              <a:rPr lang="en-US" altLang="ko-KR" baseline="0" dirty="0" smtClean="0">
                <a:sym typeface="Wingdings" pitchFamily="2" charset="2"/>
              </a:rPr>
              <a:t> alignment</a:t>
            </a:r>
          </a:p>
          <a:p>
            <a:endParaRPr lang="en-US" altLang="ko-KR" baseline="0" dirty="0" smtClean="0">
              <a:sym typeface="Wingdings" pitchFamily="2" charset="2"/>
            </a:endParaRPr>
          </a:p>
          <a:p>
            <a:r>
              <a:rPr lang="en-US" altLang="ko-KR" baseline="0" dirty="0" smtClean="0">
                <a:sym typeface="Wingdings" pitchFamily="2" charset="2"/>
              </a:rPr>
              <a:t>Now we’ll explain further</a:t>
            </a:r>
          </a:p>
          <a:p>
            <a:pPr marL="228600" indent="-228600">
              <a:buAutoNum type="arabicPeriod"/>
            </a:pPr>
            <a:r>
              <a:rPr lang="en-US" altLang="ko-KR" baseline="0" dirty="0" smtClean="0">
                <a:sym typeface="Wingdings" pitchFamily="2" charset="2"/>
              </a:rPr>
              <a:t>Initial Registration</a:t>
            </a:r>
          </a:p>
          <a:p>
            <a:pPr marL="228600" indent="-228600">
              <a:buAutoNum type="arabicPeriod"/>
            </a:pPr>
            <a:r>
              <a:rPr lang="en-US" altLang="ko-KR" baseline="0" dirty="0" smtClean="0">
                <a:sym typeface="Wingdings" pitchFamily="2" charset="2"/>
              </a:rPr>
              <a:t>Global Fit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We use the graph that we see</a:t>
            </a:r>
            <a:r>
              <a:rPr lang="en-US" altLang="ko-KR" baseline="0" dirty="0" smtClean="0"/>
              <a:t> on the right to perform global fitting</a:t>
            </a:r>
          </a:p>
          <a:p>
            <a:r>
              <a:rPr lang="en-US" altLang="ko-KR" baseline="0" dirty="0" smtClean="0"/>
              <a:t>The DSG maximizes the efficiency of the optimization algorithm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Also updates the samples so that the entire surface seen so far is uniformly covered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We use the graph that we see</a:t>
            </a:r>
            <a:r>
              <a:rPr lang="en-US" altLang="ko-KR" baseline="0" dirty="0" smtClean="0"/>
              <a:t> on the right to perform global fitting</a:t>
            </a:r>
          </a:p>
          <a:p>
            <a:r>
              <a:rPr lang="en-US" altLang="ko-KR" baseline="0" dirty="0" smtClean="0"/>
              <a:t>The DSG maximizes the efficiency of the optimization algorithm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Also updates the samples so that the entire surface seen so far is uniformly covered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 problem that</a:t>
            </a:r>
            <a:r>
              <a:rPr lang="en-US" altLang="ko-KR" baseline="0" dirty="0" smtClean="0"/>
              <a:t> I’ll talk about is scanning a 3d model of a real-world subject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As you know recently MS released the </a:t>
            </a:r>
            <a:r>
              <a:rPr lang="en-US" altLang="ko-KR" baseline="0" dirty="0" err="1" smtClean="0"/>
              <a:t>kinect</a:t>
            </a:r>
            <a:endParaRPr lang="en-US" altLang="ko-KR" baseline="0" dirty="0" smtClean="0"/>
          </a:p>
          <a:p>
            <a:r>
              <a:rPr lang="en-US" altLang="ko-KR" baseline="0" dirty="0" smtClean="0"/>
              <a:t>It’s a depth camera that outputs a z-buffer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Application areas: </a:t>
            </a:r>
            <a:r>
              <a:rPr lang="en-US" altLang="ko-KR" baseline="0" dirty="0" err="1" smtClean="0"/>
              <a:t>mocap</a:t>
            </a:r>
            <a:r>
              <a:rPr lang="en-US" altLang="ko-KR" baseline="0" dirty="0" smtClean="0"/>
              <a:t>, 3d modeling</a:t>
            </a:r>
          </a:p>
          <a:p>
            <a:r>
              <a:rPr lang="en-US" altLang="ko-KR" baseline="0" dirty="0" smtClean="0"/>
              <a:t>This talk is about 3d modeling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Once we have all scans on the reference</a:t>
            </a:r>
            <a:r>
              <a:rPr lang="en-US" altLang="ko-KR" baseline="0" dirty="0" smtClean="0"/>
              <a:t> frame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 Resample and reconstruct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80E03-BDDC-46CF-9D66-73E294E00C61}" type="slidenum">
              <a:rPr lang="en-US" altLang="ko-KR"/>
              <a:pPr/>
              <a:t>41</a:t>
            </a:fld>
            <a:endParaRPr lang="en-US" altLang="ko-KR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Many challenges to create</a:t>
            </a:r>
            <a:r>
              <a:rPr lang="en-US" altLang="ko-KR" baseline="0" dirty="0" smtClean="0"/>
              <a:t> a 3d model from scans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Single viewpoint </a:t>
            </a:r>
            <a:r>
              <a:rPr lang="en-US" altLang="ko-KR" baseline="0" dirty="0" smtClean="0">
                <a:sym typeface="Wingdings" pitchFamily="2" charset="2"/>
              </a:rPr>
              <a:t> requires scan matching/alignment:  this is called registration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If</a:t>
            </a:r>
            <a:r>
              <a:rPr lang="en-US" altLang="ko-KR" baseline="0" dirty="0" smtClean="0"/>
              <a:t> the person moves while scanning </a:t>
            </a:r>
            <a:r>
              <a:rPr lang="en-US" altLang="ko-KR" baseline="0" dirty="0" smtClean="0">
                <a:sym typeface="Wingdings" pitchFamily="2" charset="2"/>
              </a:rPr>
              <a:t> need to extract and compensate for the motion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-Righ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200" y="3432175"/>
            <a:ext cx="2133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642" y="685800"/>
            <a:ext cx="6746015" cy="946683"/>
          </a:xfrm>
        </p:spPr>
        <p:txBody>
          <a:bodyPr/>
          <a:lstStyle>
            <a:lvl1pPr algn="ctr"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1" y="2057400"/>
            <a:ext cx="6744970" cy="1604011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 descr="C:\Users\장우영\Desktop\blankS201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315200" cy="533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52400" y="30162"/>
            <a:ext cx="6721475" cy="5032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52400" y="609600"/>
            <a:ext cx="7010400" cy="33686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0" y="0"/>
            <a:ext cx="7315200" cy="647700"/>
            <a:chOff x="0" y="0"/>
            <a:chExt cx="7315200" cy="647700"/>
          </a:xfrm>
        </p:grpSpPr>
        <p:pic>
          <p:nvPicPr>
            <p:cNvPr id="6" name="Picture 4" descr="S11_SlideBack3.png"/>
            <p:cNvPicPr>
              <a:picLocks noChangeAspect="1"/>
            </p:cNvPicPr>
            <p:nvPr/>
          </p:nvPicPr>
          <p:blipFill>
            <a:blip r:embed="rId2"/>
            <a:srcRect b="84259"/>
            <a:stretch>
              <a:fillRect/>
            </a:stretch>
          </p:blipFill>
          <p:spPr bwMode="auto">
            <a:xfrm>
              <a:off x="0" y="0"/>
              <a:ext cx="73152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 descr="S11_LogoHor.png"/>
            <p:cNvPicPr>
              <a:picLocks noChangeAspect="1"/>
            </p:cNvPicPr>
            <p:nvPr/>
          </p:nvPicPr>
          <p:blipFill>
            <a:blip r:embed="rId3"/>
            <a:srcRect t="79630" r="54198"/>
            <a:stretch>
              <a:fillRect/>
            </a:stretch>
          </p:blipFill>
          <p:spPr bwMode="auto">
            <a:xfrm>
              <a:off x="5638800" y="40256"/>
              <a:ext cx="1584039" cy="493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6722110" cy="5791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43841" y="762000"/>
            <a:ext cx="3304540" cy="32156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0301" y="762000"/>
            <a:ext cx="3305810" cy="32156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4475" y="106363"/>
            <a:ext cx="672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3152" tIns="36576" rIns="73152" bIns="36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475" y="914400"/>
            <a:ext cx="6731000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3152" tIns="36576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2"/>
          </a:solidFill>
          <a:effectLst/>
          <a:latin typeface="Myriad Pro"/>
          <a:ea typeface="Myriad Pro"/>
          <a:cs typeface="Myriad Pro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36576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6pPr>
      <a:lvl7pPr marL="73152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7pPr>
      <a:lvl8pPr marL="109728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8pPr>
      <a:lvl9pPr marL="146304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9pPr>
    </p:titleStyle>
    <p:bodyStyle>
      <a:lvl1pPr marL="273050" indent="-273050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Char char="•"/>
        <a:defRPr sz="2400">
          <a:solidFill>
            <a:schemeClr val="tx1"/>
          </a:solidFill>
          <a:effectLst/>
          <a:latin typeface="Corbel" pitchFamily="34" charset="0"/>
          <a:ea typeface="Corbel" pitchFamily="34" charset="0"/>
          <a:cs typeface="Corbel" pitchFamily="34" charset="0"/>
        </a:defRPr>
      </a:lvl1pPr>
      <a:lvl2pPr marL="593725" indent="-228600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–"/>
        <a:defRPr sz="20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2pPr>
      <a:lvl3pPr marL="914400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Char char="•"/>
        <a:defRPr sz="16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3pPr>
      <a:lvl4pPr marL="1279525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–"/>
        <a:defRPr sz="14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4pPr>
      <a:lvl5pPr marL="1644650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›"/>
        <a:defRPr sz="14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5pPr>
      <a:lvl6pPr marL="201168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6pPr>
      <a:lvl7pPr marL="237744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7pPr>
      <a:lvl8pPr marL="274320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8pPr>
      <a:lvl9pPr marL="310896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9pPr>
    </p:bodyStyle>
    <p:otherStyle>
      <a:defPPr>
        <a:defRPr lang="en-US"/>
      </a:defPPr>
      <a:lvl1pPr marL="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K:\Siggraph%202011\KCGS\Pekelny08%20-%20Articulated%20Object%20Reconstruction%20(2).wmv" TargetMode="External"/><Relationship Id="rId1" Type="http://schemas.openxmlformats.org/officeDocument/2006/relationships/video" Target="file:///K:\Siggraph%202011\KCGS\Pekelny08%20-%20Articulated%20Object%20Reconstruction%20(3).wmv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Wand09%20-%20Efficient%20Reconstruction%20of%20Non-rigid%20Shape%20and%20Motion%20from%20Real-Time%203D%20Scanner%20Data.wmv" TargetMode="Externa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Record1-5.avi" TargetMode="Externa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Record1-5.avi" TargetMode="Externa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56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Siggraph2011_Talk\GlobalReg.avi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FinalProcessing.avi" TargetMode="External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Robot.avi" TargetMode="External"/><Relationship Id="rId4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PP2.avi" TargetMode="External"/><Relationship Id="rId4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IK.avi" TargetMode="External"/><Relationship Id="rId4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K:\Siggraph%202011\KCGS\skel_anim_separate.avi" TargetMode="External"/><Relationship Id="rId1" Type="http://schemas.openxmlformats.org/officeDocument/2006/relationships/video" Target="file:///K:\Siggraph%202011\KCGS\Walkman2.avi" TargetMode="Externa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Non-Rigid.avi" TargetMode="External"/><Relationship Id="rId4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Siggraph2011_Talk\GlobalReg.avi" TargetMode="Externa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Allen02%20-%20Articulated%20Body%20Deformation%20from%20Range%20Scan%20Data.wmv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Anguelov04%20-%20Correlated%20Correspondence.wmv" TargetMode="Externa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siggraphAsia2009video.wmv" TargetMode="Externa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K:\Siggraph%202011\KCGS\deAguiar08%20-%20Performance%20Capture%20from%20Sparse%20Multi-view%20Video%20(2).wmv" TargetMode="External"/><Relationship Id="rId1" Type="http://schemas.openxmlformats.org/officeDocument/2006/relationships/video" Target="file:///K:\Siggraph%202011\KCGS\Vlasic08%20-%20Articulated%20Mesh%20Animation%20from%20Multi-View%20Silhouettes.wmv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Content Placeholder 1" descr="S11_PosterElements-Mountains.png"/>
          <p:cNvPicPr>
            <a:picLocks noGrp="1" noChangeAspect="1"/>
          </p:cNvPicPr>
          <p:nvPr>
            <p:ph idx="1"/>
          </p:nvPr>
        </p:nvPicPr>
        <p:blipFill>
          <a:blip r:embed="rId3"/>
          <a:srcRect l="7344" r="7533" b="13831"/>
          <a:stretch>
            <a:fillRect/>
          </a:stretch>
        </p:blipFill>
        <p:spPr>
          <a:xfrm>
            <a:off x="0" y="-12700"/>
            <a:ext cx="7391400" cy="4208463"/>
          </a:xfrm>
        </p:spPr>
      </p:pic>
      <p:pic>
        <p:nvPicPr>
          <p:cNvPr id="4" name="Picture 3" descr="S11_LogoVer.png"/>
          <p:cNvPicPr>
            <a:picLocks noChangeAspect="1"/>
          </p:cNvPicPr>
          <p:nvPr/>
        </p:nvPicPr>
        <p:blipFill>
          <a:blip r:embed="rId4"/>
          <a:srcRect t="74690" r="60570"/>
          <a:stretch>
            <a:fillRect/>
          </a:stretch>
        </p:blipFill>
        <p:spPr bwMode="auto">
          <a:xfrm>
            <a:off x="2057400" y="1031875"/>
            <a:ext cx="3517900" cy="216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Reconstruction without template</a:t>
            </a:r>
          </a:p>
          <a:p>
            <a:pPr lvl="1"/>
            <a:r>
              <a:rPr lang="en-US" altLang="ko-KR" dirty="0" smtClean="0"/>
              <a:t>User-specified segmentation [</a:t>
            </a:r>
            <a:r>
              <a:rPr lang="en-US" altLang="ko-KR" dirty="0" err="1" smtClean="0"/>
              <a:t>Pekelny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Gostman</a:t>
            </a:r>
            <a:r>
              <a:rPr lang="en-US" altLang="ko-KR" dirty="0" smtClean="0"/>
              <a:t> 2009]</a:t>
            </a:r>
          </a:p>
          <a:p>
            <a:pPr lvl="1"/>
            <a:endParaRPr lang="en-US" altLang="ko-K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495800" y="3657600"/>
            <a:ext cx="2663414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</a:t>
            </a:r>
            <a:r>
              <a:rPr lang="en-US" altLang="ko-KR" sz="1600" dirty="0" err="1" smtClean="0">
                <a:latin typeface="Corbel" pitchFamily="34" charset="0"/>
              </a:rPr>
              <a:t>Pekelny</a:t>
            </a:r>
            <a:r>
              <a:rPr lang="en-US" altLang="ko-KR" sz="1600" dirty="0" smtClean="0">
                <a:latin typeface="Corbel" pitchFamily="34" charset="0"/>
              </a:rPr>
              <a:t> </a:t>
            </a:r>
            <a:r>
              <a:rPr lang="en-US" altLang="ko-KR" sz="1600" dirty="0">
                <a:latin typeface="Corbel" pitchFamily="34" charset="0"/>
              </a:rPr>
              <a:t>and </a:t>
            </a:r>
            <a:r>
              <a:rPr lang="en-US" altLang="ko-KR" sz="1600" dirty="0" err="1">
                <a:latin typeface="Corbel" pitchFamily="34" charset="0"/>
              </a:rPr>
              <a:t>Gotsman</a:t>
            </a:r>
            <a:r>
              <a:rPr lang="en-US" altLang="ko-KR" sz="1600" dirty="0">
                <a:latin typeface="Corbel" pitchFamily="34" charset="0"/>
              </a:rPr>
              <a:t> </a:t>
            </a:r>
            <a:r>
              <a:rPr lang="en-US" altLang="ko-KR" sz="1600" dirty="0" smtClean="0">
                <a:latin typeface="Corbel" pitchFamily="34" charset="0"/>
              </a:rPr>
              <a:t>2009]</a:t>
            </a:r>
            <a:endParaRPr lang="ko-KR" altLang="en-US" sz="1600" dirty="0">
              <a:latin typeface="Corbel" pitchFamily="34" charset="0"/>
            </a:endParaRPr>
          </a:p>
        </p:txBody>
      </p:sp>
      <p:pic>
        <p:nvPicPr>
          <p:cNvPr id="9" name="Pekelny08 - Articulated Object Reconstruction (3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856600" y="647714"/>
            <a:ext cx="1941814" cy="1456360"/>
          </a:xfrm>
          <a:prstGeom prst="rect">
            <a:avLst/>
          </a:prstGeom>
        </p:spPr>
      </p:pic>
      <p:pic>
        <p:nvPicPr>
          <p:cNvPr id="10" name="Pekelny08 - Articulated Object Reconstruction (2)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856718" y="2169666"/>
            <a:ext cx="1941578" cy="14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36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Reconstruction without template</a:t>
            </a:r>
          </a:p>
          <a:p>
            <a:pPr lvl="1"/>
            <a:r>
              <a:rPr lang="en-US" altLang="ko-KR" dirty="0" smtClean="0"/>
              <a:t>User-specified segmentation [</a:t>
            </a:r>
            <a:r>
              <a:rPr lang="en-US" altLang="ko-KR" dirty="0" err="1" smtClean="0"/>
              <a:t>Pekelny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Gostman</a:t>
            </a:r>
            <a:r>
              <a:rPr lang="en-US" altLang="ko-KR" dirty="0" smtClean="0"/>
              <a:t> 2009]</a:t>
            </a:r>
          </a:p>
          <a:p>
            <a:pPr lvl="1"/>
            <a:r>
              <a:rPr lang="en-US" altLang="ko-KR" dirty="0" smtClean="0"/>
              <a:t>High frame rate / little motion between frames [Wand et al. 2009]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99588" y="3165860"/>
            <a:ext cx="2663414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[Wand et al. 2009]</a:t>
            </a:r>
            <a:endParaRPr lang="ko-KR" altLang="en-US" sz="1600" dirty="0">
              <a:latin typeface="Corbel" pitchFamily="34" charset="0"/>
            </a:endParaRPr>
          </a:p>
        </p:txBody>
      </p:sp>
      <p:pic>
        <p:nvPicPr>
          <p:cNvPr id="7" name="Wand09 - Efficient Reconstruction of Non-rigid Shape and Motion from Real-Time 3D Scanner Dat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72529" y="1066800"/>
            <a:ext cx="2717532" cy="2038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Our approach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Dynamic range scans as input</a:t>
            </a:r>
          </a:p>
          <a:p>
            <a:r>
              <a:rPr lang="en-US" altLang="ko-KR" dirty="0" smtClean="0"/>
              <a:t>No template, markers, skeleton, or segmentation needed</a:t>
            </a:r>
          </a:p>
          <a:p>
            <a:r>
              <a:rPr lang="en-US" altLang="ko-KR" dirty="0" smtClean="0"/>
              <a:t>Reconstruct articulated models</a:t>
            </a:r>
          </a:p>
          <a:p>
            <a:pPr lvl="1"/>
            <a:r>
              <a:rPr lang="en-US" altLang="ko-KR" dirty="0" smtClean="0"/>
              <a:t>Use directly to create new animations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152400" y="2286000"/>
            <a:ext cx="4800600" cy="1204704"/>
            <a:chOff x="526966" y="1595095"/>
            <a:chExt cx="6673660" cy="1674746"/>
          </a:xfrm>
        </p:grpSpPr>
        <p:pic>
          <p:nvPicPr>
            <p:cNvPr id="1026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1028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103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03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103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03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4111" y="1829256"/>
            <a:ext cx="983706" cy="19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6239" y="1798190"/>
            <a:ext cx="986561" cy="193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653277" y="367037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548" y="3727985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Features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Large motions between scans</a:t>
            </a:r>
          </a:p>
          <a:p>
            <a:r>
              <a:rPr lang="en-US" altLang="ko-KR" dirty="0" smtClean="0"/>
              <a:t>Scans are incomplete (holes, missing data)</a:t>
            </a:r>
          </a:p>
          <a:p>
            <a:r>
              <a:rPr lang="en-US" altLang="ko-KR" dirty="0" smtClean="0"/>
              <a:t>Accumulate data over all scans to produce complete surfaces</a:t>
            </a:r>
          </a:p>
          <a:p>
            <a:r>
              <a:rPr lang="en-US" altLang="ko-KR" dirty="0" smtClean="0"/>
              <a:t>Needs only 1 or 2 viewpoints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152400" y="2286000"/>
            <a:ext cx="4800600" cy="1204704"/>
            <a:chOff x="526966" y="1595095"/>
            <a:chExt cx="6673660" cy="1674746"/>
          </a:xfrm>
        </p:grpSpPr>
        <p:pic>
          <p:nvPicPr>
            <p:cNvPr id="1026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1028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103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03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103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03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4111" y="1829256"/>
            <a:ext cx="983706" cy="19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6239" y="1798190"/>
            <a:ext cx="986561" cy="193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653277" y="367037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548" y="3727985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Reconstructing Articulated Models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every frame, determine</a:t>
            </a:r>
          </a:p>
          <a:p>
            <a:pPr lvl="1"/>
            <a:r>
              <a:rPr lang="en-US" altLang="ko-KR" b="1" dirty="0" smtClean="0"/>
              <a:t>Labeling</a:t>
            </a:r>
            <a:r>
              <a:rPr lang="en-US" altLang="ko-KR" dirty="0" smtClean="0"/>
              <a:t> into constituent parts (per-vertex)</a:t>
            </a:r>
          </a:p>
          <a:p>
            <a:pPr lvl="1"/>
            <a:r>
              <a:rPr lang="en-US" altLang="ko-KR" b="1" dirty="0" smtClean="0"/>
              <a:t>Motion </a:t>
            </a:r>
            <a:r>
              <a:rPr lang="en-US" altLang="ko-KR" dirty="0" smtClean="0"/>
              <a:t>of each part into some reference pose (per-label)</a:t>
            </a:r>
          </a:p>
          <a:p>
            <a:r>
              <a:rPr lang="en-US" altLang="ko-KR" dirty="0" smtClean="0"/>
              <a:t>Solve simultaneously for labels, motion, joint constraints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85800" y="2190750"/>
            <a:ext cx="2019565" cy="1798329"/>
            <a:chOff x="367070" y="1783071"/>
            <a:chExt cx="2361862" cy="2103129"/>
          </a:xfrm>
        </p:grpSpPr>
        <p:sp>
          <p:nvSpPr>
            <p:cNvPr id="23" name="모서리가 둥근 직사각형 22"/>
            <p:cNvSpPr/>
            <p:nvPr/>
          </p:nvSpPr>
          <p:spPr>
            <a:xfrm>
              <a:off x="367070" y="1783071"/>
              <a:ext cx="2361862" cy="2073830"/>
            </a:xfrm>
            <a:prstGeom prst="roundRect">
              <a:avLst>
                <a:gd name="adj" fmla="val 9719"/>
              </a:avLst>
            </a:prstGeom>
            <a:solidFill>
              <a:schemeClr val="bg2">
                <a:lumMod val="10000"/>
                <a:lumOff val="9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ko-KR" altLang="en-US">
                <a:latin typeface="Corbel" pitchFamily="34" charset="0"/>
              </a:endParaRPr>
            </a:p>
          </p:txBody>
        </p:sp>
        <p:grpSp>
          <p:nvGrpSpPr>
            <p:cNvPr id="4" name="그룹 16"/>
            <p:cNvGrpSpPr/>
            <p:nvPr/>
          </p:nvGrpSpPr>
          <p:grpSpPr>
            <a:xfrm>
              <a:off x="449228" y="1898284"/>
              <a:ext cx="2090930" cy="1987916"/>
              <a:chOff x="780691" y="2211710"/>
              <a:chExt cx="2921153" cy="277723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950427" y="2211710"/>
                <a:ext cx="1134566" cy="2260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780691" y="4515966"/>
                <a:ext cx="1474033" cy="4729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600" smtClean="0">
                    <a:latin typeface="Corbel" pitchFamily="34" charset="0"/>
                  </a:rPr>
                  <a:t>Unlabeled</a:t>
                </a:r>
                <a:endParaRPr lang="ko-KR" altLang="en-US" sz="1600">
                  <a:latin typeface="Corbel" pitchFamily="34" charset="0"/>
                </a:endParaRPr>
              </a:p>
            </p:txBody>
          </p:sp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55776" y="2211710"/>
                <a:ext cx="1080120" cy="2160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2489831" y="4515966"/>
                <a:ext cx="1212013" cy="4729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600" smtClean="0">
                    <a:latin typeface="Corbel" pitchFamily="34" charset="0"/>
                  </a:rPr>
                  <a:t>Labeled</a:t>
                </a:r>
                <a:endParaRPr lang="ko-KR" altLang="en-US" sz="1600">
                  <a:latin typeface="Corbel" pitchFamily="34" charset="0"/>
                </a:endParaRPr>
              </a:p>
            </p:txBody>
          </p:sp>
        </p:grpSp>
      </p:grpSp>
      <p:grpSp>
        <p:nvGrpSpPr>
          <p:cNvPr id="18" name="그룹 17"/>
          <p:cNvGrpSpPr/>
          <p:nvPr/>
        </p:nvGrpSpPr>
        <p:grpSpPr>
          <a:xfrm>
            <a:off x="3969365" y="2190750"/>
            <a:ext cx="2826365" cy="1785072"/>
            <a:chOff x="3650635" y="1783071"/>
            <a:chExt cx="3283565" cy="2073830"/>
          </a:xfrm>
        </p:grpSpPr>
        <p:sp>
          <p:nvSpPr>
            <p:cNvPr id="24" name="모서리가 둥근 직사각형 23"/>
            <p:cNvSpPr/>
            <p:nvPr/>
          </p:nvSpPr>
          <p:spPr>
            <a:xfrm>
              <a:off x="3650635" y="1783071"/>
              <a:ext cx="3283565" cy="2073830"/>
            </a:xfrm>
            <a:prstGeom prst="roundRect">
              <a:avLst>
                <a:gd name="adj" fmla="val 9719"/>
              </a:avLst>
            </a:prstGeom>
            <a:solidFill>
              <a:schemeClr val="bg2">
                <a:lumMod val="10000"/>
                <a:lumOff val="90000"/>
              </a:schemeClr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ko-KR" altLang="en-US">
                <a:latin typeface="Corbel" pitchFamily="34" charset="0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666859" y="1983351"/>
              <a:ext cx="999805" cy="1455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96273" y="1955890"/>
              <a:ext cx="735715" cy="1471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3948823" y="3525415"/>
              <a:ext cx="830612" cy="320088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Labeled</a:t>
              </a:r>
              <a:endParaRPr lang="ko-KR" altLang="en-US" sz="1600">
                <a:latin typeface="Corbe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69374" y="3503829"/>
              <a:ext cx="1009315" cy="320088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Reference</a:t>
              </a:r>
              <a:endParaRPr lang="ko-KR" altLang="en-US" sz="1600">
                <a:latin typeface="Corbel" pitchFamily="34" charset="0"/>
              </a:endParaRPr>
            </a:p>
          </p:txBody>
        </p:sp>
        <p:cxnSp>
          <p:nvCxnSpPr>
            <p:cNvPr id="20" name="직선 화살표 연결선 19"/>
            <p:cNvCxnSpPr/>
            <p:nvPr/>
          </p:nvCxnSpPr>
          <p:spPr>
            <a:xfrm>
              <a:off x="5090795" y="2704773"/>
              <a:ext cx="345638" cy="12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756116" y="2754946"/>
              <a:ext cx="1043811" cy="320088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Alignment</a:t>
              </a:r>
              <a:endParaRPr lang="ko-KR" altLang="en-US" sz="160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grpSp>
        <p:nvGrpSpPr>
          <p:cNvPr id="3" name="그룹 11"/>
          <p:cNvGrpSpPr/>
          <p:nvPr/>
        </p:nvGrpSpPr>
        <p:grpSpPr>
          <a:xfrm>
            <a:off x="4693998" y="964272"/>
            <a:ext cx="2316402" cy="606033"/>
            <a:chOff x="251520" y="982780"/>
            <a:chExt cx="2895502" cy="757541"/>
          </a:xfrm>
        </p:grpSpPr>
        <p:pic>
          <p:nvPicPr>
            <p:cNvPr id="2050" name="Picture 2" descr="F:\000 Shape Data\TOG09\graphics\source\robotDepth2\snapshot-0000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987574"/>
              <a:ext cx="375346" cy="747952"/>
            </a:xfrm>
            <a:prstGeom prst="rect">
              <a:avLst/>
            </a:prstGeom>
            <a:noFill/>
          </p:spPr>
        </p:pic>
        <p:pic>
          <p:nvPicPr>
            <p:cNvPr id="2051" name="Picture 3" descr="F:\000 Shape Data\TOG09\graphics\source\robotDepth2\snapshot-000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05075" y="992369"/>
              <a:ext cx="387675" cy="738363"/>
            </a:xfrm>
            <a:prstGeom prst="rect">
              <a:avLst/>
            </a:prstGeom>
            <a:noFill/>
          </p:spPr>
        </p:pic>
        <p:pic>
          <p:nvPicPr>
            <p:cNvPr id="2052" name="Picture 4" descr="F:\000 Shape Data\TOG09\graphics\source\robotDepth2\snapshot-000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9011" y="982780"/>
              <a:ext cx="390415" cy="757541"/>
            </a:xfrm>
            <a:prstGeom prst="rect">
              <a:avLst/>
            </a:prstGeom>
            <a:noFill/>
          </p:spPr>
        </p:pic>
        <p:pic>
          <p:nvPicPr>
            <p:cNvPr id="2053" name="Picture 5" descr="F:\000 Shape Data\TOG09\graphics\source\robotDepth2\snapshot-000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1139" y="985519"/>
              <a:ext cx="405483" cy="752062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2385195" y="1126796"/>
              <a:ext cx="761827" cy="577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. . .</a:t>
              </a:r>
              <a:endParaRPr lang="ko-KR" altLang="en-US"/>
            </a:p>
          </p:txBody>
        </p:sp>
      </p:grpSp>
      <p:sp>
        <p:nvSpPr>
          <p:cNvPr id="14" name="모서리가 둥근 직사각형 13"/>
          <p:cNvSpPr/>
          <p:nvPr/>
        </p:nvSpPr>
        <p:spPr>
          <a:xfrm>
            <a:off x="4751605" y="2057400"/>
            <a:ext cx="1728192" cy="4608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Initial Registration</a:t>
            </a:r>
            <a:endParaRPr lang="ko-KR" altLang="en-US" sz="1400">
              <a:latin typeface="Corbel" pitchFamily="34" charset="0"/>
            </a:endParaRPr>
          </a:p>
        </p:txBody>
      </p:sp>
      <p:cxnSp>
        <p:nvCxnSpPr>
          <p:cNvPr id="26" name="꺾인 연결선 25"/>
          <p:cNvCxnSpPr>
            <a:endCxn id="14" idx="0"/>
          </p:cNvCxnSpPr>
          <p:nvPr/>
        </p:nvCxnSpPr>
        <p:spPr>
          <a:xfrm rot="5400000">
            <a:off x="5434530" y="1800018"/>
            <a:ext cx="438554" cy="76212"/>
          </a:xfrm>
          <a:prstGeom prst="bentConnector3">
            <a:avLst>
              <a:gd name="adj1" fmla="val 50868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>
            <a:endCxn id="14" idx="0"/>
          </p:cNvCxnSpPr>
          <p:nvPr/>
        </p:nvCxnSpPr>
        <p:spPr>
          <a:xfrm rot="5400000">
            <a:off x="5671258" y="1568770"/>
            <a:ext cx="433074" cy="54418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endCxn id="14" idx="0"/>
          </p:cNvCxnSpPr>
          <p:nvPr/>
        </p:nvCxnSpPr>
        <p:spPr>
          <a:xfrm rot="16200000" flipH="1">
            <a:off x="5208488" y="1650187"/>
            <a:ext cx="430882" cy="3835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꺾인 연결선 35"/>
          <p:cNvCxnSpPr>
            <a:endCxn id="14" idx="0"/>
          </p:cNvCxnSpPr>
          <p:nvPr/>
        </p:nvCxnSpPr>
        <p:spPr>
          <a:xfrm rot="16200000" flipH="1">
            <a:off x="5012559" y="1454259"/>
            <a:ext cx="434718" cy="77156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>
            <a:stCxn id="14" idx="2"/>
          </p:cNvCxnSpPr>
          <p:nvPr/>
        </p:nvCxnSpPr>
        <p:spPr>
          <a:xfrm rot="5400000">
            <a:off x="5327669" y="2806283"/>
            <a:ext cx="576064" cy="127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521179" y="3038102"/>
            <a:ext cx="2419469" cy="720197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r>
              <a:rPr lang="en-US" altLang="ko-KR" sz="1400" b="1" dirty="0" smtClean="0">
                <a:latin typeface="Corbel" pitchFamily="34" charset="0"/>
              </a:rPr>
              <a:t>Labels </a:t>
            </a:r>
            <a:r>
              <a:rPr lang="en-US" altLang="ko-KR" sz="1400" dirty="0" smtClean="0">
                <a:latin typeface="Corbel" pitchFamily="34" charset="0"/>
              </a:rPr>
              <a:t>(per-vertex) and </a:t>
            </a:r>
            <a:r>
              <a:rPr lang="en-US" altLang="ko-KR" sz="1400" b="1" dirty="0" smtClean="0">
                <a:latin typeface="Corbel" pitchFamily="34" charset="0"/>
              </a:rPr>
              <a:t>Transformations</a:t>
            </a:r>
            <a:r>
              <a:rPr lang="en-US" altLang="ko-KR" sz="1400" dirty="0" smtClean="0">
                <a:latin typeface="Corbel" pitchFamily="34" charset="0"/>
              </a:rPr>
              <a:t> (per-label) for a coarse registration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0386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Global refinement</a:t>
            </a:r>
          </a:p>
          <a:p>
            <a:pPr lvl="1"/>
            <a:r>
              <a:rPr lang="en-US" altLang="ko-KR" dirty="0" smtClean="0"/>
              <a:t>Iteratively adding each frame and updating the solution (parts, motion, joints)</a:t>
            </a:r>
          </a:p>
          <a:p>
            <a:endParaRPr lang="ko-KR" altLang="en-US" dirty="0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4724400" y="1078091"/>
            <a:ext cx="1497766" cy="1728192"/>
          </a:xfrm>
          <a:prstGeom prst="roundRect">
            <a:avLst>
              <a:gd name="adj" fmla="val 72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ko-KR" altLang="en-US" sz="1400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4868416" y="1193304"/>
            <a:ext cx="1209734" cy="5184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Apply initial registration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839612" y="617240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Initialize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983628" y="1884581"/>
            <a:ext cx="979309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Global Fit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4839612" y="2345432"/>
            <a:ext cx="1267341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Update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3" name="순서도: 판단 22"/>
          <p:cNvSpPr/>
          <p:nvPr/>
        </p:nvSpPr>
        <p:spPr>
          <a:xfrm>
            <a:off x="4983628" y="2921496"/>
            <a:ext cx="979309" cy="518458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800" b="1" dirty="0">
                <a:latin typeface="Corbel" pitchFamily="34" charset="0"/>
              </a:rPr>
              <a:t>More Frames?</a:t>
            </a:r>
            <a:endParaRPr lang="ko-KR" altLang="en-US" sz="800" b="1" dirty="0">
              <a:latin typeface="Corbel" pitchFamily="34" charset="0"/>
            </a:endParaRPr>
          </a:p>
        </p:txBody>
      </p:sp>
      <p:cxnSp>
        <p:nvCxnSpPr>
          <p:cNvPr id="24" name="직선 화살표 연결선 23"/>
          <p:cNvCxnSpPr/>
          <p:nvPr/>
        </p:nvCxnSpPr>
        <p:spPr>
          <a:xfrm rot="5400000">
            <a:off x="5329267" y="1049288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rot="5400000">
            <a:off x="5386873" y="1798171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rot="5400000">
            <a:off x="5386873" y="2259023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 rot="5400000">
            <a:off x="5329267" y="2777480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23" idx="3"/>
            <a:endCxn id="19" idx="0"/>
          </p:cNvCxnSpPr>
          <p:nvPr/>
        </p:nvCxnSpPr>
        <p:spPr>
          <a:xfrm flipH="1" flipV="1">
            <a:off x="5473283" y="1193304"/>
            <a:ext cx="489654" cy="1987421"/>
          </a:xfrm>
          <a:prstGeom prst="bentConnector4">
            <a:avLst>
              <a:gd name="adj1" fmla="val -98503"/>
              <a:gd name="adj2" fmla="val 10920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39777" y="1769368"/>
            <a:ext cx="607795" cy="53553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Advance</a:t>
            </a:r>
          </a:p>
          <a:p>
            <a:r>
              <a:rPr lang="en-US" altLang="ko-KR" sz="1000" dirty="0">
                <a:latin typeface="Corbel" pitchFamily="34" charset="0"/>
              </a:rPr>
              <a:t>to next</a:t>
            </a:r>
          </a:p>
          <a:p>
            <a:r>
              <a:rPr lang="en-US" altLang="ko-KR" sz="1000" dirty="0">
                <a:latin typeface="Corbel" pitchFamily="34" charset="0"/>
              </a:rPr>
              <a:t>frame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72230" y="2987929"/>
            <a:ext cx="349711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Yes</a:t>
            </a:r>
            <a:endParaRPr lang="ko-KR" altLang="en-US" sz="10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Algorithm Overview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14800" cy="3368675"/>
          </a:xfrm>
        </p:spPr>
        <p:txBody>
          <a:bodyPr/>
          <a:lstStyle/>
          <a:p>
            <a:r>
              <a:rPr lang="en-US" altLang="ko-KR" dirty="0" smtClean="0"/>
              <a:t>Initialization</a:t>
            </a:r>
          </a:p>
          <a:p>
            <a:pPr lvl="1"/>
            <a:r>
              <a:rPr lang="en-US" altLang="ko-KR" dirty="0" smtClean="0"/>
              <a:t>Coarse </a:t>
            </a:r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Global refinement</a:t>
            </a:r>
          </a:p>
          <a:p>
            <a:pPr lvl="1"/>
            <a:r>
              <a:rPr lang="en-US" altLang="ko-KR" dirty="0" smtClean="0"/>
              <a:t>Iteratively adding each frame and updating the solution (parts, motion, joints)</a:t>
            </a:r>
          </a:p>
          <a:p>
            <a:r>
              <a:rPr lang="en-US" altLang="ko-KR" dirty="0" smtClean="0"/>
              <a:t>Post-processing</a:t>
            </a:r>
          </a:p>
          <a:p>
            <a:pPr lvl="1"/>
            <a:r>
              <a:rPr lang="en-US" altLang="ko-KR" dirty="0" smtClean="0"/>
              <a:t>Gather all frames in reference pose</a:t>
            </a:r>
          </a:p>
          <a:p>
            <a:pPr lvl="1"/>
            <a:r>
              <a:rPr lang="en-US" altLang="ko-KR" dirty="0" smtClean="0"/>
              <a:t>Resample points, reconstruct mesh</a:t>
            </a:r>
          </a:p>
          <a:p>
            <a:endParaRPr lang="ko-KR" altLang="en-US" dirty="0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4724400" y="1078091"/>
            <a:ext cx="1497766" cy="1728192"/>
          </a:xfrm>
          <a:prstGeom prst="roundRect">
            <a:avLst>
              <a:gd name="adj" fmla="val 72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ko-KR" altLang="en-US" sz="1400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4868416" y="1193304"/>
            <a:ext cx="1209734" cy="5184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Apply initial registration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839612" y="617240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Initialize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983628" y="1884581"/>
            <a:ext cx="979309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Global Fit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4839612" y="2345432"/>
            <a:ext cx="1267341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dirty="0" smtClean="0">
                <a:latin typeface="Corbel" pitchFamily="34" charset="0"/>
              </a:rPr>
              <a:t>Update DSG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23" name="순서도: 판단 22"/>
          <p:cNvSpPr/>
          <p:nvPr/>
        </p:nvSpPr>
        <p:spPr>
          <a:xfrm>
            <a:off x="4983628" y="2921496"/>
            <a:ext cx="979309" cy="518458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800" b="1" dirty="0">
                <a:latin typeface="Corbel" pitchFamily="34" charset="0"/>
              </a:rPr>
              <a:t>More Frames?</a:t>
            </a:r>
            <a:endParaRPr lang="ko-KR" altLang="en-US" sz="800" b="1" dirty="0">
              <a:latin typeface="Corbel" pitchFamily="34" charset="0"/>
            </a:endParaRPr>
          </a:p>
        </p:txBody>
      </p:sp>
      <p:cxnSp>
        <p:nvCxnSpPr>
          <p:cNvPr id="24" name="직선 화살표 연결선 23"/>
          <p:cNvCxnSpPr/>
          <p:nvPr/>
        </p:nvCxnSpPr>
        <p:spPr>
          <a:xfrm rot="5400000">
            <a:off x="5329267" y="1049288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rot="5400000">
            <a:off x="5386873" y="1798171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rot="5400000">
            <a:off x="5386873" y="2259023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 rot="5400000">
            <a:off x="5329267" y="2777480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23" idx="3"/>
            <a:endCxn id="19" idx="0"/>
          </p:cNvCxnSpPr>
          <p:nvPr/>
        </p:nvCxnSpPr>
        <p:spPr>
          <a:xfrm flipH="1" flipV="1">
            <a:off x="5473283" y="1193304"/>
            <a:ext cx="489654" cy="1987421"/>
          </a:xfrm>
          <a:prstGeom prst="bentConnector4">
            <a:avLst>
              <a:gd name="adj1" fmla="val -98503"/>
              <a:gd name="adj2" fmla="val 10920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39777" y="1769368"/>
            <a:ext cx="607795" cy="53553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Advance</a:t>
            </a:r>
          </a:p>
          <a:p>
            <a:r>
              <a:rPr lang="en-US" altLang="ko-KR" sz="1000" dirty="0">
                <a:latin typeface="Corbel" pitchFamily="34" charset="0"/>
              </a:rPr>
              <a:t>to next</a:t>
            </a:r>
          </a:p>
          <a:p>
            <a:r>
              <a:rPr lang="en-US" altLang="ko-KR" sz="1000" dirty="0">
                <a:latin typeface="Corbel" pitchFamily="34" charset="0"/>
              </a:rPr>
              <a:t>frame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72230" y="2987929"/>
            <a:ext cx="349711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Yes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4839612" y="3612773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Post-process</a:t>
            </a:r>
            <a:endParaRPr lang="ko-KR" altLang="en-US" sz="1400">
              <a:latin typeface="Corbel" pitchFamily="34" charset="0"/>
            </a:endParaRPr>
          </a:p>
        </p:txBody>
      </p:sp>
      <p:cxnSp>
        <p:nvCxnSpPr>
          <p:cNvPr id="35" name="직선 화살표 연결선 34"/>
          <p:cNvCxnSpPr>
            <a:endCxn id="33" idx="0"/>
          </p:cNvCxnSpPr>
          <p:nvPr/>
        </p:nvCxnSpPr>
        <p:spPr>
          <a:xfrm rot="5400000">
            <a:off x="5387508" y="3525728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98191" y="3407429"/>
            <a:ext cx="312843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No</a:t>
            </a:r>
            <a:endParaRPr lang="ko-KR" altLang="en-US" sz="10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grpSp>
        <p:nvGrpSpPr>
          <p:cNvPr id="4" name="그룹 86"/>
          <p:cNvGrpSpPr/>
          <p:nvPr/>
        </p:nvGrpSpPr>
        <p:grpSpPr>
          <a:xfrm>
            <a:off x="3715207" y="905272"/>
            <a:ext cx="3070012" cy="2477075"/>
            <a:chOff x="4644008" y="1131590"/>
            <a:chExt cx="3837515" cy="3096344"/>
          </a:xfrm>
        </p:grpSpPr>
        <p:cxnSp>
          <p:nvCxnSpPr>
            <p:cNvPr id="44" name="직선 연결선 43"/>
            <p:cNvCxnSpPr>
              <a:stCxn id="27" idx="6"/>
              <a:endCxn id="21" idx="2"/>
            </p:cNvCxnSpPr>
            <p:nvPr/>
          </p:nvCxnSpPr>
          <p:spPr>
            <a:xfrm flipV="1">
              <a:off x="5148064" y="1131590"/>
              <a:ext cx="1584176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stCxn id="28" idx="6"/>
              <a:endCxn id="20" idx="6"/>
            </p:cNvCxnSpPr>
            <p:nvPr/>
          </p:nvCxnSpPr>
          <p:spPr>
            <a:xfrm>
              <a:off x="4644008" y="1275606"/>
              <a:ext cx="2232248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stCxn id="32" idx="6"/>
              <a:endCxn id="23" idx="1"/>
            </p:cNvCxnSpPr>
            <p:nvPr/>
          </p:nvCxnSpPr>
          <p:spPr>
            <a:xfrm flipV="1">
              <a:off x="6156176" y="1368705"/>
              <a:ext cx="2325347" cy="1949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>
              <a:stCxn id="9" idx="6"/>
              <a:endCxn id="11" idx="2"/>
            </p:cNvCxnSpPr>
            <p:nvPr/>
          </p:nvCxnSpPr>
          <p:spPr>
            <a:xfrm>
              <a:off x="5652120" y="1635646"/>
              <a:ext cx="237626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>
              <a:stCxn id="30" idx="6"/>
              <a:endCxn id="12" idx="2"/>
            </p:cNvCxnSpPr>
            <p:nvPr/>
          </p:nvCxnSpPr>
          <p:spPr>
            <a:xfrm>
              <a:off x="5148064" y="2067694"/>
              <a:ext cx="259228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>
              <a:stCxn id="29" idx="6"/>
              <a:endCxn id="10" idx="2"/>
            </p:cNvCxnSpPr>
            <p:nvPr/>
          </p:nvCxnSpPr>
          <p:spPr>
            <a:xfrm>
              <a:off x="4716016" y="1779662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>
              <a:stCxn id="31" idx="6"/>
              <a:endCxn id="13" idx="2"/>
            </p:cNvCxnSpPr>
            <p:nvPr/>
          </p:nvCxnSpPr>
          <p:spPr>
            <a:xfrm flipV="1">
              <a:off x="5508104" y="2283718"/>
              <a:ext cx="2160240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>
              <a:stCxn id="34" idx="6"/>
              <a:endCxn id="14" idx="2"/>
            </p:cNvCxnSpPr>
            <p:nvPr/>
          </p:nvCxnSpPr>
          <p:spPr>
            <a:xfrm>
              <a:off x="5148064" y="2643758"/>
              <a:ext cx="23042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>
              <a:stCxn id="38" idx="6"/>
              <a:endCxn id="19" idx="2"/>
            </p:cNvCxnSpPr>
            <p:nvPr/>
          </p:nvCxnSpPr>
          <p:spPr>
            <a:xfrm>
              <a:off x="4788024" y="2715766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stCxn id="35" idx="6"/>
              <a:endCxn id="15" idx="2"/>
            </p:cNvCxnSpPr>
            <p:nvPr/>
          </p:nvCxnSpPr>
          <p:spPr>
            <a:xfrm>
              <a:off x="5508104" y="2787774"/>
              <a:ext cx="2448272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stCxn id="36" idx="6"/>
              <a:endCxn id="16" idx="2"/>
            </p:cNvCxnSpPr>
            <p:nvPr/>
          </p:nvCxnSpPr>
          <p:spPr>
            <a:xfrm>
              <a:off x="5580112" y="3003798"/>
              <a:ext cx="1728192" cy="50405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stCxn id="37" idx="6"/>
            </p:cNvCxnSpPr>
            <p:nvPr/>
          </p:nvCxnSpPr>
          <p:spPr>
            <a:xfrm>
              <a:off x="5004048" y="3435846"/>
              <a:ext cx="2304256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>
              <a:stCxn id="40" idx="6"/>
              <a:endCxn id="17" idx="2"/>
            </p:cNvCxnSpPr>
            <p:nvPr/>
          </p:nvCxnSpPr>
          <p:spPr>
            <a:xfrm>
              <a:off x="4932040" y="4083918"/>
              <a:ext cx="2376264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39" idx="6"/>
              <a:endCxn id="18" idx="2"/>
            </p:cNvCxnSpPr>
            <p:nvPr/>
          </p:nvCxnSpPr>
          <p:spPr>
            <a:xfrm flipV="1">
              <a:off x="5508104" y="4011910"/>
              <a:ext cx="2304256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>
              <a:stCxn id="31" idx="6"/>
            </p:cNvCxnSpPr>
            <p:nvPr/>
          </p:nvCxnSpPr>
          <p:spPr>
            <a:xfrm flipV="1">
              <a:off x="5508104" y="2067694"/>
              <a:ext cx="2160240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>
              <a:stCxn id="29" idx="6"/>
              <a:endCxn id="11" idx="2"/>
            </p:cNvCxnSpPr>
            <p:nvPr/>
          </p:nvCxnSpPr>
          <p:spPr>
            <a:xfrm flipV="1">
              <a:off x="4716016" y="1635646"/>
              <a:ext cx="3312368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>
              <a:stCxn id="30" idx="6"/>
              <a:endCxn id="24" idx="2"/>
            </p:cNvCxnSpPr>
            <p:nvPr/>
          </p:nvCxnSpPr>
          <p:spPr>
            <a:xfrm>
              <a:off x="5148064" y="2067694"/>
              <a:ext cx="3096344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>
              <a:stCxn id="33" idx="6"/>
              <a:endCxn id="24" idx="2"/>
            </p:cNvCxnSpPr>
            <p:nvPr/>
          </p:nvCxnSpPr>
          <p:spPr>
            <a:xfrm flipV="1">
              <a:off x="5868144" y="2355726"/>
              <a:ext cx="2376264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>
              <a:endCxn id="23" idx="1"/>
            </p:cNvCxnSpPr>
            <p:nvPr/>
          </p:nvCxnSpPr>
          <p:spPr>
            <a:xfrm flipV="1">
              <a:off x="5652120" y="1368705"/>
              <a:ext cx="2829403" cy="26694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flipV="1">
              <a:off x="5004048" y="3075806"/>
              <a:ext cx="2952328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40" idx="6"/>
            </p:cNvCxnSpPr>
            <p:nvPr/>
          </p:nvCxnSpPr>
          <p:spPr>
            <a:xfrm flipV="1">
              <a:off x="4932040" y="3507854"/>
              <a:ext cx="2376264" cy="57606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그룹 41"/>
          <p:cNvGrpSpPr/>
          <p:nvPr/>
        </p:nvGrpSpPr>
        <p:grpSpPr>
          <a:xfrm>
            <a:off x="5385792" y="847666"/>
            <a:ext cx="1497766" cy="2592288"/>
            <a:chOff x="6732240" y="1059582"/>
            <a:chExt cx="1872208" cy="3240360"/>
          </a:xfrm>
          <a:solidFill>
            <a:srgbClr val="FF0000"/>
          </a:solidFill>
        </p:grpSpPr>
        <p:sp>
          <p:nvSpPr>
            <p:cNvPr id="10" name="타원 9"/>
            <p:cNvSpPr/>
            <p:nvPr/>
          </p:nvSpPr>
          <p:spPr>
            <a:xfrm>
              <a:off x="7236296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802838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740352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668344" y="22117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452320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7956376" y="30037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7308304" y="343584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7308304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7812360" y="393990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7020272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673224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6732240" y="105958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7524328" y="127560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8460432" y="134761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8244408" y="228371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40"/>
          <p:cNvGrpSpPr/>
          <p:nvPr/>
        </p:nvGrpSpPr>
        <p:grpSpPr>
          <a:xfrm>
            <a:off x="3599994" y="962879"/>
            <a:ext cx="1324947" cy="2477075"/>
            <a:chOff x="4499992" y="1203598"/>
            <a:chExt cx="1656184" cy="3096344"/>
          </a:xfrm>
          <a:solidFill>
            <a:srgbClr val="FF0000"/>
          </a:solidFill>
        </p:grpSpPr>
        <p:sp>
          <p:nvSpPr>
            <p:cNvPr id="9" name="타원 8"/>
            <p:cNvSpPr/>
            <p:nvPr/>
          </p:nvSpPr>
          <p:spPr>
            <a:xfrm>
              <a:off x="550810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5004048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4499992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4572000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/>
            <p:cNvSpPr/>
            <p:nvPr/>
          </p:nvSpPr>
          <p:spPr>
            <a:xfrm>
              <a:off x="5004048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5364088" y="23557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601216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724128" y="249974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5004048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5364088" y="271576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5436096" y="293179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4860032" y="33638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644008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/>
            <p:cNvSpPr/>
            <p:nvPr/>
          </p:nvSpPr>
          <p:spPr>
            <a:xfrm>
              <a:off x="5364088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4788024" y="40119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" name="그룹 95"/>
          <p:cNvGrpSpPr/>
          <p:nvPr/>
        </p:nvGrpSpPr>
        <p:grpSpPr>
          <a:xfrm>
            <a:off x="638400" y="1769368"/>
            <a:ext cx="2025363" cy="1575115"/>
            <a:chOff x="797999" y="2211710"/>
            <a:chExt cx="2531705" cy="1968895"/>
          </a:xfrm>
        </p:grpSpPr>
        <p:pic>
          <p:nvPicPr>
            <p:cNvPr id="3076" name="Picture 4" descr="F:\000 Marschner Desktop\dissertation\shape_alignment\graphics\figuresWorkspace\ex6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3003798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7" name="Picture 5" descr="F:\000 Marschner Desktop\dissertation\shape_alignment\graphics\figuresWorkspace\ex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83768" y="30086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8" name="Picture 6" descr="F:\000 Marschner Desktop\dissertation\shape_alignment\graphics\figuresWorkspace\ex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99592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9" name="Picture 7" descr="F:\000 Marschner Desktop\dissertation\shape_alignment\graphics\figuresWorkspace\ex3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96492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80" name="Picture 8" descr="F:\000 Marschner Desktop\dissertation\shape_alignment\graphics\figuresWorkspace\ex4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91680" y="3003798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81" name="Picture 9" descr="F:\000 Marschner Desktop\dissertation\shape_alignment\graphics\figuresWorkspace\ex5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88580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sp>
          <p:nvSpPr>
            <p:cNvPr id="95" name="TextBox 94"/>
            <p:cNvSpPr txBox="1"/>
            <p:nvPr/>
          </p:nvSpPr>
          <p:spPr>
            <a:xfrm>
              <a:off x="797999" y="3795884"/>
              <a:ext cx="2531705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Examples of Spin Images</a:t>
              </a:r>
              <a:endParaRPr lang="ko-KR" altLang="en-US" sz="1400" b="1" i="1" dirty="0">
                <a:latin typeface="Corbel" pitchFamily="34" charset="0"/>
              </a:endParaRPr>
            </a:p>
          </p:txBody>
        </p:sp>
      </p:grpSp>
      <p:sp>
        <p:nvSpPr>
          <p:cNvPr id="75" name="내용 개체 틀 74"/>
          <p:cNvSpPr>
            <a:spLocks noGrp="1"/>
          </p:cNvSpPr>
          <p:nvPr>
            <p:ph idx="1"/>
          </p:nvPr>
        </p:nvSpPr>
        <p:spPr>
          <a:xfrm>
            <a:off x="152400" y="609600"/>
            <a:ext cx="32766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Correspondence using Spin Images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grpSp>
        <p:nvGrpSpPr>
          <p:cNvPr id="4" name="그룹 86"/>
          <p:cNvGrpSpPr/>
          <p:nvPr/>
        </p:nvGrpSpPr>
        <p:grpSpPr>
          <a:xfrm>
            <a:off x="3715207" y="905272"/>
            <a:ext cx="3070012" cy="2477075"/>
            <a:chOff x="4644008" y="1131590"/>
            <a:chExt cx="3837515" cy="3096344"/>
          </a:xfrm>
        </p:grpSpPr>
        <p:cxnSp>
          <p:nvCxnSpPr>
            <p:cNvPr id="44" name="직선 연결선 43"/>
            <p:cNvCxnSpPr>
              <a:stCxn id="27" idx="6"/>
              <a:endCxn id="21" idx="2"/>
            </p:cNvCxnSpPr>
            <p:nvPr/>
          </p:nvCxnSpPr>
          <p:spPr>
            <a:xfrm flipV="1">
              <a:off x="5148064" y="1131590"/>
              <a:ext cx="1584176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stCxn id="28" idx="6"/>
              <a:endCxn id="20" idx="6"/>
            </p:cNvCxnSpPr>
            <p:nvPr/>
          </p:nvCxnSpPr>
          <p:spPr>
            <a:xfrm>
              <a:off x="4644008" y="1275606"/>
              <a:ext cx="2232248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stCxn id="32" idx="6"/>
              <a:endCxn id="23" idx="1"/>
            </p:cNvCxnSpPr>
            <p:nvPr/>
          </p:nvCxnSpPr>
          <p:spPr>
            <a:xfrm flipV="1">
              <a:off x="6156176" y="1368705"/>
              <a:ext cx="2325347" cy="1949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>
              <a:stCxn id="9" idx="6"/>
              <a:endCxn id="11" idx="2"/>
            </p:cNvCxnSpPr>
            <p:nvPr/>
          </p:nvCxnSpPr>
          <p:spPr>
            <a:xfrm>
              <a:off x="5652120" y="1635646"/>
              <a:ext cx="237626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>
              <a:stCxn id="30" idx="6"/>
              <a:endCxn id="12" idx="2"/>
            </p:cNvCxnSpPr>
            <p:nvPr/>
          </p:nvCxnSpPr>
          <p:spPr>
            <a:xfrm>
              <a:off x="5148064" y="2067694"/>
              <a:ext cx="259228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>
              <a:stCxn id="29" idx="6"/>
              <a:endCxn id="10" idx="2"/>
            </p:cNvCxnSpPr>
            <p:nvPr/>
          </p:nvCxnSpPr>
          <p:spPr>
            <a:xfrm>
              <a:off x="4716016" y="1779662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>
              <a:stCxn id="31" idx="6"/>
              <a:endCxn id="13" idx="2"/>
            </p:cNvCxnSpPr>
            <p:nvPr/>
          </p:nvCxnSpPr>
          <p:spPr>
            <a:xfrm flipV="1">
              <a:off x="5508104" y="2283718"/>
              <a:ext cx="2160240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>
              <a:stCxn id="34" idx="6"/>
              <a:endCxn id="14" idx="2"/>
            </p:cNvCxnSpPr>
            <p:nvPr/>
          </p:nvCxnSpPr>
          <p:spPr>
            <a:xfrm>
              <a:off x="5148064" y="2643758"/>
              <a:ext cx="23042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>
              <a:stCxn id="38" idx="6"/>
              <a:endCxn id="19" idx="2"/>
            </p:cNvCxnSpPr>
            <p:nvPr/>
          </p:nvCxnSpPr>
          <p:spPr>
            <a:xfrm>
              <a:off x="4788024" y="2715766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stCxn id="35" idx="6"/>
              <a:endCxn id="15" idx="2"/>
            </p:cNvCxnSpPr>
            <p:nvPr/>
          </p:nvCxnSpPr>
          <p:spPr>
            <a:xfrm>
              <a:off x="5508104" y="2787774"/>
              <a:ext cx="2448272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stCxn id="36" idx="6"/>
              <a:endCxn id="16" idx="2"/>
            </p:cNvCxnSpPr>
            <p:nvPr/>
          </p:nvCxnSpPr>
          <p:spPr>
            <a:xfrm>
              <a:off x="5580112" y="3003798"/>
              <a:ext cx="1728192" cy="50405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stCxn id="37" idx="6"/>
            </p:cNvCxnSpPr>
            <p:nvPr/>
          </p:nvCxnSpPr>
          <p:spPr>
            <a:xfrm>
              <a:off x="5004048" y="3435846"/>
              <a:ext cx="2304256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>
              <a:stCxn id="40" idx="6"/>
              <a:endCxn id="17" idx="2"/>
            </p:cNvCxnSpPr>
            <p:nvPr/>
          </p:nvCxnSpPr>
          <p:spPr>
            <a:xfrm>
              <a:off x="4932040" y="4083918"/>
              <a:ext cx="2376264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39" idx="6"/>
              <a:endCxn id="18" idx="2"/>
            </p:cNvCxnSpPr>
            <p:nvPr/>
          </p:nvCxnSpPr>
          <p:spPr>
            <a:xfrm flipV="1">
              <a:off x="5508104" y="4011910"/>
              <a:ext cx="2304256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>
              <a:stCxn id="31" idx="6"/>
            </p:cNvCxnSpPr>
            <p:nvPr/>
          </p:nvCxnSpPr>
          <p:spPr>
            <a:xfrm flipV="1">
              <a:off x="5508104" y="2067694"/>
              <a:ext cx="2160240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>
              <a:stCxn id="29" idx="6"/>
              <a:endCxn id="11" idx="2"/>
            </p:cNvCxnSpPr>
            <p:nvPr/>
          </p:nvCxnSpPr>
          <p:spPr>
            <a:xfrm flipV="1">
              <a:off x="4716016" y="1635646"/>
              <a:ext cx="3312368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>
              <a:stCxn id="30" idx="6"/>
              <a:endCxn id="24" idx="2"/>
            </p:cNvCxnSpPr>
            <p:nvPr/>
          </p:nvCxnSpPr>
          <p:spPr>
            <a:xfrm>
              <a:off x="5148064" y="2067694"/>
              <a:ext cx="3096344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>
              <a:stCxn id="33" idx="6"/>
              <a:endCxn id="24" idx="2"/>
            </p:cNvCxnSpPr>
            <p:nvPr/>
          </p:nvCxnSpPr>
          <p:spPr>
            <a:xfrm flipV="1">
              <a:off x="5868144" y="2355726"/>
              <a:ext cx="2376264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>
              <a:endCxn id="23" idx="1"/>
            </p:cNvCxnSpPr>
            <p:nvPr/>
          </p:nvCxnSpPr>
          <p:spPr>
            <a:xfrm flipV="1">
              <a:off x="5652120" y="1368705"/>
              <a:ext cx="2829403" cy="26694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flipV="1">
              <a:off x="5004048" y="3075806"/>
              <a:ext cx="2952328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40" idx="6"/>
            </p:cNvCxnSpPr>
            <p:nvPr/>
          </p:nvCxnSpPr>
          <p:spPr>
            <a:xfrm flipV="1">
              <a:off x="4932040" y="3507854"/>
              <a:ext cx="2376264" cy="57606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그룹 41"/>
          <p:cNvGrpSpPr/>
          <p:nvPr/>
        </p:nvGrpSpPr>
        <p:grpSpPr>
          <a:xfrm>
            <a:off x="5385792" y="847666"/>
            <a:ext cx="1497766" cy="2592288"/>
            <a:chOff x="6732240" y="1059582"/>
            <a:chExt cx="1872208" cy="3240360"/>
          </a:xfrm>
          <a:solidFill>
            <a:srgbClr val="FF0000"/>
          </a:solidFill>
        </p:grpSpPr>
        <p:sp>
          <p:nvSpPr>
            <p:cNvPr id="10" name="타원 9"/>
            <p:cNvSpPr/>
            <p:nvPr/>
          </p:nvSpPr>
          <p:spPr>
            <a:xfrm>
              <a:off x="7236296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802838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740352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668344" y="22117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452320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7956376" y="30037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7308304" y="343584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7308304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7812360" y="393990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7020272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673224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6732240" y="105958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7524328" y="127560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8460432" y="134761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8244408" y="228371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40"/>
          <p:cNvGrpSpPr/>
          <p:nvPr/>
        </p:nvGrpSpPr>
        <p:grpSpPr>
          <a:xfrm>
            <a:off x="3599994" y="962879"/>
            <a:ext cx="1324947" cy="2477075"/>
            <a:chOff x="4499992" y="1203598"/>
            <a:chExt cx="1656184" cy="3096344"/>
          </a:xfrm>
          <a:solidFill>
            <a:srgbClr val="FF0000"/>
          </a:solidFill>
        </p:grpSpPr>
        <p:sp>
          <p:nvSpPr>
            <p:cNvPr id="9" name="타원 8"/>
            <p:cNvSpPr/>
            <p:nvPr/>
          </p:nvSpPr>
          <p:spPr>
            <a:xfrm>
              <a:off x="550810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5004048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4499992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4572000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/>
            <p:cNvSpPr/>
            <p:nvPr/>
          </p:nvSpPr>
          <p:spPr>
            <a:xfrm>
              <a:off x="5004048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5364088" y="23557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601216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724128" y="249974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5004048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5364088" y="271576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5436096" y="293179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4860032" y="33638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644008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/>
            <p:cNvSpPr/>
            <p:nvPr/>
          </p:nvSpPr>
          <p:spPr>
            <a:xfrm>
              <a:off x="5364088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4788024" y="40119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752122" y="697454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82548" y="962879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24941" y="1366123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35236" y="155613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7335" y="188458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097760" y="2115007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52122" y="2287826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097760" y="2575858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579303" y="2863890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097760" y="3094315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579303" y="332474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667000"/>
            <a:ext cx="1705725" cy="131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내용 개체 틀 78"/>
          <p:cNvSpPr>
            <a:spLocks noGrp="1"/>
          </p:cNvSpPr>
          <p:nvPr>
            <p:ph idx="1"/>
          </p:nvPr>
        </p:nvSpPr>
        <p:spPr>
          <a:xfrm>
            <a:off x="152400" y="609600"/>
            <a:ext cx="33528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Correspondence using Spin Images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94642" y="762000"/>
            <a:ext cx="6746015" cy="946683"/>
          </a:xfrm>
        </p:spPr>
        <p:txBody>
          <a:bodyPr/>
          <a:lstStyle/>
          <a:p>
            <a:r>
              <a:rPr lang="en-US" altLang="ko-KR" dirty="0" smtClean="0"/>
              <a:t>Global Registration of Dynamic Range Scans for Articulated Model Reconstruction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z="1800" dirty="0" smtClean="0"/>
              <a:t>  Will Chang		Matthias </a:t>
            </a:r>
            <a:r>
              <a:rPr lang="en-US" altLang="ko-KR" sz="1800" dirty="0" err="1" smtClean="0"/>
              <a:t>Zwicker</a:t>
            </a:r>
            <a:endParaRPr lang="en-US" altLang="ko-KR" sz="1800" dirty="0" smtClean="0"/>
          </a:p>
          <a:p>
            <a:r>
              <a:rPr lang="en-US" altLang="ko-KR" sz="1800" dirty="0" smtClean="0"/>
              <a:t>UC San Diego		 University of Bern</a:t>
            </a:r>
          </a:p>
        </p:txBody>
      </p:sp>
      <p:pic>
        <p:nvPicPr>
          <p:cNvPr id="1026" name="Picture 2" descr="http://emeriti.ucsd.edu/_images/UCSD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200400"/>
            <a:ext cx="812844" cy="793750"/>
          </a:xfrm>
          <a:prstGeom prst="rect">
            <a:avLst/>
          </a:prstGeom>
          <a:noFill/>
        </p:spPr>
      </p:pic>
      <p:pic>
        <p:nvPicPr>
          <p:cNvPr id="1028" name="Picture 4" descr="http://www.phytopharm.dkf.unibe.ch/logo-un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3622" y="3261010"/>
            <a:ext cx="909178" cy="701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 flipV="1">
            <a:off x="4406483" y="2518251"/>
            <a:ext cx="864096" cy="57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521696" y="2172613"/>
            <a:ext cx="1098314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b="1" smtClean="0">
                <a:latin typeface="Corbel" pitchFamily="34" charset="0"/>
              </a:rPr>
              <a:t>Which (R,t)?</a:t>
            </a:r>
            <a:endParaRPr lang="ko-KR" altLang="en-US" sz="1400" b="1">
              <a:latin typeface="Corbel" pitchFamily="34" charset="0"/>
            </a:endParaRPr>
          </a:p>
        </p:txBody>
      </p:sp>
      <p:sp>
        <p:nvSpPr>
          <p:cNvPr id="11" name="내용 개체 틀 10"/>
          <p:cNvSpPr>
            <a:spLocks noGrp="1"/>
          </p:cNvSpPr>
          <p:nvPr>
            <p:ph idx="1"/>
          </p:nvPr>
        </p:nvSpPr>
        <p:spPr>
          <a:xfrm>
            <a:off x="152400" y="609600"/>
            <a:ext cx="32004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Correspondence using Spin Images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lvl="0" indent="-365760">
              <a:buNone/>
              <a:defRPr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11" name="내용 개체 틀 10"/>
          <p:cNvSpPr>
            <a:spLocks noGrp="1"/>
          </p:cNvSpPr>
          <p:nvPr>
            <p:ph idx="1"/>
          </p:nvPr>
        </p:nvSpPr>
        <p:spPr>
          <a:xfrm>
            <a:off x="152400" y="609600"/>
            <a:ext cx="32004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Correspondence using Spin Images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lvl="0" indent="-365760">
              <a:buNone/>
              <a:defRPr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/>
          </a:p>
        </p:txBody>
      </p:sp>
      <p:cxnSp>
        <p:nvCxnSpPr>
          <p:cNvPr id="13" name="직선 화살표 연결선 12"/>
          <p:cNvCxnSpPr/>
          <p:nvPr/>
        </p:nvCxnSpPr>
        <p:spPr>
          <a:xfrm>
            <a:off x="4114800" y="1693980"/>
            <a:ext cx="1951892" cy="5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>
            <a:off x="4343400" y="1981200"/>
            <a:ext cx="1981200" cy="15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flipV="1">
            <a:off x="4038600" y="1418492"/>
            <a:ext cx="1846385" cy="2930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V="1">
            <a:off x="4325811" y="2749062"/>
            <a:ext cx="2051543" cy="644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>
          <a:xfrm flipV="1">
            <a:off x="4360980" y="2960077"/>
            <a:ext cx="2039820" cy="2637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>
            <a:off x="4202718" y="2485253"/>
            <a:ext cx="2104297" cy="1114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>
            <a:off x="3810000" y="2971800"/>
            <a:ext cx="2057400" cy="1588"/>
          </a:xfrm>
          <a:prstGeom prst="straightConnector1">
            <a:avLst/>
          </a:prstGeom>
          <a:ln>
            <a:solidFill>
              <a:schemeClr val="bg2">
                <a:lumMod val="25000"/>
                <a:lumOff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/>
          <p:nvPr/>
        </p:nvCxnSpPr>
        <p:spPr>
          <a:xfrm>
            <a:off x="3810000" y="3429000"/>
            <a:ext cx="2057400" cy="1588"/>
          </a:xfrm>
          <a:prstGeom prst="straightConnector1">
            <a:avLst/>
          </a:prstGeom>
          <a:ln>
            <a:solidFill>
              <a:schemeClr val="bg2">
                <a:lumMod val="25000"/>
                <a:lumOff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>
            <a:off x="3915504" y="2631792"/>
            <a:ext cx="2057400" cy="1588"/>
          </a:xfrm>
          <a:prstGeom prst="straightConnector1">
            <a:avLst/>
          </a:prstGeom>
          <a:ln>
            <a:solidFill>
              <a:schemeClr val="bg2">
                <a:lumMod val="25000"/>
                <a:lumOff val="7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886938" y="1172239"/>
            <a:ext cx="524439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 smtClean="0">
                <a:latin typeface="Corbel" pitchFamily="34" charset="0"/>
              </a:rPr>
              <a:t>R,t</a:t>
            </a:r>
            <a:r>
              <a:rPr lang="en-US" altLang="ko-KR" sz="1300" b="1" dirty="0" smtClean="0">
                <a:latin typeface="Corbel" pitchFamily="34" charset="0"/>
              </a:rPr>
              <a:t>)</a:t>
            </a:r>
            <a:r>
              <a:rPr lang="en-US" altLang="ko-KR" sz="1300" b="1" baseline="-25000" dirty="0" smtClean="0">
                <a:latin typeface="Corbel" pitchFamily="34" charset="0"/>
              </a:rPr>
              <a:t>1</a:t>
            </a:r>
            <a:endParaRPr lang="ko-KR" altLang="en-US" sz="1300" b="1" baseline="-25000" dirty="0">
              <a:latin typeface="Corbe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0056" y="3212053"/>
            <a:ext cx="524439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 smtClean="0">
                <a:latin typeface="Corbel" pitchFamily="34" charset="0"/>
              </a:rPr>
              <a:t>R,t</a:t>
            </a:r>
            <a:r>
              <a:rPr lang="en-US" altLang="ko-KR" sz="1300" b="1" dirty="0" smtClean="0">
                <a:latin typeface="Corbel" pitchFamily="34" charset="0"/>
              </a:rPr>
              <a:t>)</a:t>
            </a:r>
            <a:r>
              <a:rPr lang="en-US" altLang="ko-KR" sz="1300" b="1" baseline="-25000" dirty="0" smtClean="0">
                <a:latin typeface="Corbel" pitchFamily="34" charset="0"/>
              </a:rPr>
              <a:t>3</a:t>
            </a:r>
            <a:endParaRPr lang="ko-KR" altLang="en-US" sz="1300" b="1" baseline="-25000" dirty="0">
              <a:latin typeface="Corbe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85876" y="2303517"/>
            <a:ext cx="526041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 smtClean="0">
                <a:latin typeface="Corbel" pitchFamily="34" charset="0"/>
              </a:rPr>
              <a:t>R,t</a:t>
            </a:r>
            <a:r>
              <a:rPr lang="en-US" altLang="ko-KR" sz="1300" b="1" dirty="0" smtClean="0">
                <a:latin typeface="Corbel" pitchFamily="34" charset="0"/>
              </a:rPr>
              <a:t>)</a:t>
            </a:r>
            <a:r>
              <a:rPr lang="en-US" altLang="ko-KR" sz="1300" b="1" baseline="-25000" dirty="0" smtClean="0">
                <a:latin typeface="Corbel" pitchFamily="34" charset="0"/>
              </a:rPr>
              <a:t>2</a:t>
            </a:r>
            <a:endParaRPr lang="ko-KR" altLang="en-US" sz="1300" b="1" baseline="-250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Initialization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57600" y="3670379"/>
            <a:ext cx="1093504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Both Frames</a:t>
            </a:r>
            <a:endParaRPr lang="ko-KR" altLang="en-US" sz="1400" b="1" i="1">
              <a:latin typeface="Corbe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7188" y="732453"/>
            <a:ext cx="1754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10"/>
          <p:cNvGrpSpPr/>
          <p:nvPr/>
        </p:nvGrpSpPr>
        <p:grpSpPr>
          <a:xfrm>
            <a:off x="5230463" y="699659"/>
            <a:ext cx="1768503" cy="3278496"/>
            <a:chOff x="6538078" y="874574"/>
            <a:chExt cx="2210628" cy="4098121"/>
          </a:xfrm>
        </p:grpSpPr>
        <p:sp>
          <p:nvSpPr>
            <p:cNvPr id="8" name="TextBox 7"/>
            <p:cNvSpPr txBox="1"/>
            <p:nvPr/>
          </p:nvSpPr>
          <p:spPr>
            <a:xfrm>
              <a:off x="6897637" y="4587974"/>
              <a:ext cx="185106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Registered Result</a:t>
              </a:r>
              <a:endParaRPr lang="ko-KR" altLang="en-US" sz="1400" b="1" i="1">
                <a:latin typeface="Corbel" pitchFamily="34" charset="0"/>
              </a:endParaRP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38078" y="874574"/>
              <a:ext cx="2138378" cy="364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내용 개체 틀 8"/>
          <p:cNvSpPr>
            <a:spLocks noGrp="1"/>
          </p:cNvSpPr>
          <p:nvPr>
            <p:ph idx="1"/>
          </p:nvPr>
        </p:nvSpPr>
        <p:spPr>
          <a:xfrm>
            <a:off x="152400" y="609600"/>
            <a:ext cx="3124200" cy="3368675"/>
          </a:xfrm>
        </p:spPr>
        <p:txBody>
          <a:bodyPr/>
          <a:lstStyle/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Correspondence using Spin Images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correspondence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lvl="0" indent="-365760">
              <a:buFont typeface="+mj-lt"/>
              <a:buAutoNum type="arabicPeriod"/>
              <a:defRPr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lvl="0" indent="-365760">
              <a:buNone/>
              <a:defRPr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 smtClean="0"/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모서리가 둥근 직사각형 60"/>
          <p:cNvSpPr/>
          <p:nvPr/>
        </p:nvSpPr>
        <p:spPr>
          <a:xfrm>
            <a:off x="546855" y="1139686"/>
            <a:ext cx="1497766" cy="1728192"/>
          </a:xfrm>
          <a:prstGeom prst="roundRect">
            <a:avLst>
              <a:gd name="adj" fmla="val 72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ko-KR" altLang="en-US" sz="140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Global Refinement</a:t>
            </a:r>
            <a:endParaRPr lang="ko-KR" altLang="en-US" dirty="0"/>
          </a:p>
        </p:txBody>
      </p:sp>
      <p:pic>
        <p:nvPicPr>
          <p:cNvPr id="8" name="Record1-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80844" y="616229"/>
            <a:ext cx="4533051" cy="3399789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90871" y="1254899"/>
            <a:ext cx="1209734" cy="5184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Apply initial registration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62067" y="678835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Initialize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06083" y="1946176"/>
            <a:ext cx="979309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Global Fit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62067" y="2407027"/>
            <a:ext cx="1267341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Update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5" name="순서도: 판단 14"/>
          <p:cNvSpPr/>
          <p:nvPr/>
        </p:nvSpPr>
        <p:spPr>
          <a:xfrm>
            <a:off x="806083" y="2983091"/>
            <a:ext cx="979309" cy="518458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800" b="1" dirty="0">
                <a:latin typeface="Corbel" pitchFamily="34" charset="0"/>
              </a:rPr>
              <a:t>More Frames?</a:t>
            </a:r>
            <a:endParaRPr lang="ko-KR" altLang="en-US" sz="800" b="1" dirty="0">
              <a:latin typeface="Corbel" pitchFamily="34" charset="0"/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 rot="5400000">
            <a:off x="1151722" y="1110883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1209328" y="1859766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rot="5400000">
            <a:off x="1209328" y="2320618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rot="5400000">
            <a:off x="1151722" y="2839075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hape 37"/>
          <p:cNvCxnSpPr>
            <a:stCxn id="15" idx="3"/>
            <a:endCxn id="11" idx="0"/>
          </p:cNvCxnSpPr>
          <p:nvPr/>
        </p:nvCxnSpPr>
        <p:spPr>
          <a:xfrm flipH="1" flipV="1">
            <a:off x="1295738" y="1254899"/>
            <a:ext cx="489654" cy="1987421"/>
          </a:xfrm>
          <a:prstGeom prst="bentConnector4">
            <a:avLst>
              <a:gd name="adj1" fmla="val -98503"/>
              <a:gd name="adj2" fmla="val 10920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262232" y="1830963"/>
            <a:ext cx="607795" cy="53553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Advance</a:t>
            </a:r>
          </a:p>
          <a:p>
            <a:r>
              <a:rPr lang="en-US" altLang="ko-KR" sz="1000" dirty="0">
                <a:latin typeface="Corbel" pitchFamily="34" charset="0"/>
              </a:rPr>
              <a:t>to next</a:t>
            </a:r>
          </a:p>
          <a:p>
            <a:r>
              <a:rPr lang="en-US" altLang="ko-KR" sz="1000" dirty="0">
                <a:latin typeface="Corbel" pitchFamily="34" charset="0"/>
              </a:rPr>
              <a:t>frame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94685" y="3049524"/>
            <a:ext cx="349711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Yes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62067" y="3674368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Post-process</a:t>
            </a:r>
            <a:endParaRPr lang="ko-KR" altLang="en-US" sz="1400">
              <a:latin typeface="Corbel" pitchFamily="34" charset="0"/>
            </a:endParaRPr>
          </a:p>
        </p:txBody>
      </p:sp>
      <p:cxnSp>
        <p:nvCxnSpPr>
          <p:cNvPr id="66" name="직선 화살표 연결선 65"/>
          <p:cNvCxnSpPr>
            <a:endCxn id="65" idx="0"/>
          </p:cNvCxnSpPr>
          <p:nvPr/>
        </p:nvCxnSpPr>
        <p:spPr>
          <a:xfrm rot="5400000">
            <a:off x="1209963" y="3587323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20646" y="3469024"/>
            <a:ext cx="312843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No</a:t>
            </a:r>
            <a:endParaRPr lang="ko-KR" altLang="en-US" sz="10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Global Refinement</a:t>
            </a:r>
            <a:endParaRPr lang="ko-KR" altLang="en-US" dirty="0"/>
          </a:p>
        </p:txBody>
      </p:sp>
      <p:pic>
        <p:nvPicPr>
          <p:cNvPr id="8" name="Record1-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80844" y="616229"/>
            <a:ext cx="4533051" cy="3399789"/>
          </a:xfrm>
          <a:prstGeom prst="rect">
            <a:avLst/>
          </a:prstGeom>
        </p:spPr>
      </p:pic>
      <p:sp>
        <p:nvSpPr>
          <p:cNvPr id="4" name="내용 개체 틀 2"/>
          <p:cNvSpPr txBox="1">
            <a:spLocks/>
          </p:cNvSpPr>
          <p:nvPr/>
        </p:nvSpPr>
        <p:spPr>
          <a:xfrm>
            <a:off x="201216" y="617240"/>
            <a:ext cx="3283565" cy="3168352"/>
          </a:xfrm>
          <a:prstGeom prst="rect">
            <a:avLst/>
          </a:prstGeom>
        </p:spPr>
        <p:txBody>
          <a:bodyPr vert="horz" lIns="73152" tIns="36576" rIns="73152" bIns="36576" rtlCol="0">
            <a:normAutofit/>
          </a:bodyPr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Graph structure = </a:t>
            </a:r>
            <a:r>
              <a:rPr lang="en-US" altLang="ko-KR" sz="1900" b="1" dirty="0">
                <a:latin typeface="Corbel" pitchFamily="34" charset="0"/>
                <a:ea typeface="+mn-ea"/>
              </a:rPr>
              <a:t>Dynamic Sample Graph (DSG)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Continuously up-to-date representation of completed model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</a:rPr>
              <a:t>Subsamples both geometry and labels</a:t>
            </a:r>
            <a:endParaRPr lang="en-US" altLang="ko-KR" sz="1900" dirty="0">
              <a:latin typeface="Corbel" pitchFamily="34" charset="0"/>
              <a:ea typeface="+mn-ea"/>
            </a:endParaRP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</a:rPr>
              <a:t>Iteratively fit DSG to new scan frames</a:t>
            </a:r>
            <a:endParaRPr lang="en-US" altLang="ko-KR" sz="1900" dirty="0">
              <a:latin typeface="Corbel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Global Refinement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152399" y="609600"/>
            <a:ext cx="3264877" cy="3368675"/>
          </a:xfrm>
        </p:spPr>
        <p:txBody>
          <a:bodyPr/>
          <a:lstStyle/>
          <a:p>
            <a:pPr marL="365760" lvl="0" indent="-365760">
              <a:defRPr/>
            </a:pPr>
            <a:r>
              <a:rPr lang="en-US" altLang="ko-KR" sz="1800" dirty="0" smtClean="0"/>
              <a:t>Alternating Optimization</a:t>
            </a:r>
            <a:endParaRPr lang="en-US" altLang="ko-KR" sz="1800" dirty="0" smtClean="0"/>
          </a:p>
          <a:p>
            <a:pPr marL="685800" lvl="1" indent="-365760">
              <a:defRPr/>
            </a:pPr>
            <a:r>
              <a:rPr lang="en-US" altLang="ko-KR" sz="1600" dirty="0" smtClean="0"/>
              <a:t>Optimize Transformations</a:t>
            </a:r>
            <a:endParaRPr lang="en-US" altLang="ko-KR" sz="1600" dirty="0" smtClean="0"/>
          </a:p>
          <a:p>
            <a:pPr marL="685800" lvl="1" indent="-365760">
              <a:defRPr/>
            </a:pPr>
            <a:r>
              <a:rPr lang="en-US" altLang="ko-KR" sz="1600" dirty="0" smtClean="0"/>
              <a:t>Optimize Labels</a:t>
            </a:r>
            <a:endParaRPr lang="en-US" altLang="ko-KR" sz="1600" dirty="0" smtClean="0"/>
          </a:p>
          <a:p>
            <a:pPr marL="685800" lvl="1" indent="-365760">
              <a:defRPr/>
            </a:pPr>
            <a:r>
              <a:rPr lang="en-US" altLang="ko-KR" sz="1600" dirty="0" smtClean="0"/>
              <a:t>Update</a:t>
            </a:r>
          </a:p>
          <a:p>
            <a:pPr marL="1006475" lvl="2" indent="-365760">
              <a:defRPr/>
            </a:pPr>
            <a:r>
              <a:rPr lang="en-US" altLang="ko-KR" sz="1200" dirty="0" smtClean="0"/>
              <a:t>Solve/update joint </a:t>
            </a:r>
            <a:r>
              <a:rPr lang="en-US" altLang="ko-KR" sz="1200" dirty="0" smtClean="0"/>
              <a:t>locations and include in </a:t>
            </a:r>
            <a:r>
              <a:rPr lang="en-US" altLang="ko-KR" sz="1200" dirty="0" smtClean="0"/>
              <a:t>optimization</a:t>
            </a:r>
          </a:p>
          <a:p>
            <a:pPr marL="1006475" lvl="2" indent="-365760">
              <a:defRPr/>
            </a:pPr>
            <a:r>
              <a:rPr lang="en-US" altLang="ko-KR" sz="1200" dirty="0" smtClean="0"/>
              <a:t>Update DSG samples</a:t>
            </a:r>
            <a:endParaRPr lang="en-US" altLang="ko-KR" sz="1200" dirty="0" smtClean="0"/>
          </a:p>
          <a:p>
            <a:pPr marL="685800" lvl="1" indent="-365760">
              <a:defRPr/>
            </a:pPr>
            <a:r>
              <a:rPr lang="en-US" altLang="ko-KR" sz="1600" dirty="0" smtClean="0"/>
              <a:t>Repeat </a:t>
            </a:r>
            <a:r>
              <a:rPr lang="en-US" altLang="ko-KR" sz="1600" dirty="0" smtClean="0"/>
              <a:t>until </a:t>
            </a:r>
            <a:r>
              <a:rPr lang="en-US" altLang="ko-KR" sz="1600" dirty="0" smtClean="0"/>
              <a:t>converges</a:t>
            </a:r>
          </a:p>
          <a:p>
            <a:pPr marL="365760" lvl="0" indent="-365760">
              <a:defRPr/>
            </a:pPr>
            <a:r>
              <a:rPr lang="en-US" altLang="ko-KR" sz="1800" dirty="0" smtClean="0"/>
              <a:t>Converges </a:t>
            </a:r>
            <a:r>
              <a:rPr lang="en-US" altLang="ko-KR" sz="1800" dirty="0" smtClean="0"/>
              <a:t>in 3-5 iterations in practice</a:t>
            </a:r>
            <a:endParaRPr lang="ko-KR" altLang="en-US" sz="1800" dirty="0" smtClean="0"/>
          </a:p>
          <a:p>
            <a:endParaRPr lang="ko-KR" altLang="en-US" dirty="0"/>
          </a:p>
        </p:txBody>
      </p:sp>
      <p:grpSp>
        <p:nvGrpSpPr>
          <p:cNvPr id="26" name="그룹 25"/>
          <p:cNvGrpSpPr/>
          <p:nvPr/>
        </p:nvGrpSpPr>
        <p:grpSpPr>
          <a:xfrm>
            <a:off x="5600389" y="571049"/>
            <a:ext cx="1301571" cy="3243255"/>
            <a:chOff x="3695389" y="670702"/>
            <a:chExt cx="1301571" cy="3243255"/>
          </a:xfrm>
        </p:grpSpPr>
        <p:pic>
          <p:nvPicPr>
            <p:cNvPr id="7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66792" y="2756510"/>
              <a:ext cx="500567" cy="864096"/>
            </a:xfrm>
            <a:prstGeom prst="rect">
              <a:avLst/>
            </a:prstGeom>
            <a:noFill/>
          </p:spPr>
        </p:pic>
        <p:pic>
          <p:nvPicPr>
            <p:cNvPr id="9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3778585" y="2231218"/>
              <a:ext cx="512060" cy="836521"/>
            </a:xfrm>
            <a:prstGeom prst="rect">
              <a:avLst/>
            </a:prstGeom>
            <a:noFill/>
          </p:spPr>
        </p:pic>
        <p:pic>
          <p:nvPicPr>
            <p:cNvPr id="1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438059" y="711830"/>
              <a:ext cx="558033" cy="822251"/>
            </a:xfrm>
            <a:prstGeom prst="rect">
              <a:avLst/>
            </a:prstGeom>
            <a:noFill/>
          </p:spPr>
        </p:pic>
        <p:pic>
          <p:nvPicPr>
            <p:cNvPr id="1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437190" y="1722875"/>
              <a:ext cx="559770" cy="844840"/>
            </a:xfrm>
            <a:prstGeom prst="rect">
              <a:avLst/>
            </a:prstGeom>
            <a:noFill/>
          </p:spPr>
        </p:pic>
        <p:pic>
          <p:nvPicPr>
            <p:cNvPr id="1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3790336" y="1483463"/>
              <a:ext cx="488558" cy="688782"/>
            </a:xfrm>
            <a:prstGeom prst="rect">
              <a:avLst/>
            </a:prstGeom>
            <a:noFill/>
          </p:spPr>
        </p:pic>
        <p:pic>
          <p:nvPicPr>
            <p:cNvPr id="1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3777563" y="670702"/>
              <a:ext cx="514104" cy="753788"/>
            </a:xfrm>
            <a:prstGeom prst="rect">
              <a:avLst/>
            </a:prstGeom>
            <a:noFill/>
          </p:spPr>
        </p:pic>
        <p:pic>
          <p:nvPicPr>
            <p:cNvPr id="1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95389" y="3085677"/>
              <a:ext cx="655004" cy="828280"/>
            </a:xfrm>
            <a:prstGeom prst="rect">
              <a:avLst/>
            </a:prstGeom>
            <a:noFill/>
          </p:spPr>
        </p:pic>
      </p:grpSp>
      <p:grpSp>
        <p:nvGrpSpPr>
          <p:cNvPr id="27" name="그룹 26"/>
          <p:cNvGrpSpPr/>
          <p:nvPr/>
        </p:nvGrpSpPr>
        <p:grpSpPr>
          <a:xfrm>
            <a:off x="3699524" y="914581"/>
            <a:ext cx="1612979" cy="2879037"/>
            <a:chOff x="5340760" y="973197"/>
            <a:chExt cx="1612979" cy="2879037"/>
          </a:xfrm>
        </p:grpSpPr>
        <p:pic>
          <p:nvPicPr>
            <p:cNvPr id="16" name="Picture 9" descr="F:\000 Shape Data\TOG09\graphics\source\DSG\DSG_B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40760" y="973197"/>
              <a:ext cx="1612979" cy="2277310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5356135" y="3285925"/>
              <a:ext cx="1582228" cy="566309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Dynamic Sample</a:t>
              </a:r>
            </a:p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Graph (DSG)</a:t>
              </a:r>
              <a:endParaRPr lang="ko-KR" altLang="en-US" sz="1600" i="1" dirty="0">
                <a:latin typeface="Corbel" pitchFamily="34" charset="0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5035059" y="1011579"/>
            <a:ext cx="1336441" cy="2241568"/>
            <a:chOff x="5035059" y="1099509"/>
            <a:chExt cx="1336441" cy="2241568"/>
          </a:xfrm>
        </p:grpSpPr>
        <p:cxnSp>
          <p:nvCxnSpPr>
            <p:cNvPr id="29" name="직선 화살표 연결선 28"/>
            <p:cNvCxnSpPr/>
            <p:nvPr/>
          </p:nvCxnSpPr>
          <p:spPr>
            <a:xfrm flipV="1">
              <a:off x="5175736" y="1131276"/>
              <a:ext cx="527539" cy="42203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/>
            <p:nvPr/>
          </p:nvCxnSpPr>
          <p:spPr>
            <a:xfrm flipV="1">
              <a:off x="5164015" y="1099509"/>
              <a:ext cx="1179044" cy="67653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 flipV="1">
              <a:off x="5181600" y="1833717"/>
              <a:ext cx="525460" cy="20023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/>
            <p:nvPr/>
          </p:nvCxnSpPr>
          <p:spPr>
            <a:xfrm flipV="1">
              <a:off x="5164017" y="2121848"/>
              <a:ext cx="1207483" cy="14656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직선 화살표 연결선 32"/>
            <p:cNvCxnSpPr/>
            <p:nvPr/>
          </p:nvCxnSpPr>
          <p:spPr>
            <a:xfrm>
              <a:off x="5122985" y="2479427"/>
              <a:ext cx="572324" cy="10557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4" name="직선 화살표 연결선 33"/>
            <p:cNvCxnSpPr/>
            <p:nvPr/>
          </p:nvCxnSpPr>
          <p:spPr>
            <a:xfrm>
              <a:off x="5093675" y="2708031"/>
              <a:ext cx="1201616" cy="3751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>
              <a:off x="5035059" y="2889739"/>
              <a:ext cx="703385" cy="4513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/>
          <p:nvPr/>
        </p:nvSpPr>
        <p:spPr>
          <a:xfrm>
            <a:off x="5668120" y="3786547"/>
            <a:ext cx="11623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Scans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Transformation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4563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Part labeling is fixed</a:t>
            </a:r>
          </a:p>
          <a:p>
            <a:pPr marL="365760" indent="-365760"/>
            <a:r>
              <a:rPr lang="en-US" altLang="ko-KR" dirty="0" smtClean="0"/>
              <a:t>Closest-point correspondences used to solve transformations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4781" y="785792"/>
            <a:ext cx="1788181" cy="282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5792" y="728186"/>
            <a:ext cx="1757173" cy="285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3976277" y="361277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Before iteration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89037" y="361277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After iteration</a:t>
            </a:r>
            <a:endParaRPr lang="ko-KR" altLang="en-US" sz="14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Transformation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0892" y="617240"/>
            <a:ext cx="3505200" cy="3398778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Multi-part, multi-frame articulated Iterative Closest Point (ICP)</a:t>
            </a:r>
          </a:p>
          <a:p>
            <a:pPr marL="685800" lvl="1" indent="-365760"/>
            <a:r>
              <a:rPr lang="en-US" altLang="ko-KR" dirty="0" smtClean="0"/>
              <a:t>Update closest point on mesh for each point of DSG</a:t>
            </a:r>
          </a:p>
          <a:p>
            <a:pPr marL="685800" lvl="1" indent="-365760"/>
            <a:r>
              <a:rPr lang="en-US" altLang="ko-KR" dirty="0" smtClean="0"/>
              <a:t>Solve for transformation of each part</a:t>
            </a:r>
          </a:p>
          <a:p>
            <a:pPr marL="685800" lvl="1" indent="-365760"/>
            <a:r>
              <a:rPr lang="en-US" altLang="ko-KR" dirty="0" smtClean="0"/>
              <a:t>Repeat until converges</a:t>
            </a:r>
          </a:p>
          <a:p>
            <a:pPr marL="365760" indent="-365760"/>
            <a:r>
              <a:rPr lang="en-US" altLang="ko-KR" dirty="0" smtClean="0"/>
              <a:t>Gauss-Newton to solve non-linear least squares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19463" y="3727986"/>
            <a:ext cx="878241" cy="246222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100" dirty="0">
                <a:latin typeface="Corbel" pitchFamily="34" charset="0"/>
              </a:rPr>
              <a:t>(Converged)</a:t>
            </a:r>
            <a:endParaRPr lang="ko-KR" altLang="en-US" sz="11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Joint Constraint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3801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Included in transformation optimization: prevents parts from separating</a:t>
            </a:r>
          </a:p>
          <a:p>
            <a:pPr marL="365760" indent="-365760"/>
            <a:r>
              <a:rPr lang="en-US" altLang="ko-KR" dirty="0" smtClean="0"/>
              <a:t>Two types of joints</a:t>
            </a:r>
          </a:p>
          <a:p>
            <a:pPr marL="685800" lvl="1" indent="-365760"/>
            <a:r>
              <a:rPr lang="en-US" altLang="ko-KR" dirty="0" smtClean="0"/>
              <a:t>Ball Joints (3 DOF)</a:t>
            </a:r>
          </a:p>
          <a:p>
            <a:pPr marL="685800" lvl="1" indent="-365760"/>
            <a:r>
              <a:rPr lang="en-US" altLang="ko-KR" dirty="0" smtClean="0"/>
              <a:t>Hinge Joints (1 DOF)</a:t>
            </a:r>
          </a:p>
          <a:p>
            <a:pPr marL="365760" indent="-365760"/>
            <a:r>
              <a:rPr lang="en-US" altLang="ko-KR" dirty="0" smtClean="0"/>
              <a:t>Joint locations derived from boundaries of adjacent parts / labels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057243"/>
            <a:ext cx="1328189" cy="238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6275" y="943354"/>
            <a:ext cx="755315" cy="255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312493"/>
            <a:ext cx="1397925" cy="206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dirty="0" smtClean="0"/>
              <a:t>Joint Constraint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3801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Included in transformation optimization: prevents parts from separating</a:t>
            </a:r>
          </a:p>
          <a:p>
            <a:pPr marL="365760" indent="-365760"/>
            <a:r>
              <a:rPr lang="en-US" altLang="ko-KR" dirty="0" smtClean="0"/>
              <a:t>Two types of joints</a:t>
            </a:r>
          </a:p>
          <a:p>
            <a:pPr marL="685800" lvl="1" indent="-365760"/>
            <a:r>
              <a:rPr lang="en-US" altLang="ko-KR" dirty="0" smtClean="0"/>
              <a:t>Ball Joints (3 DOF)</a:t>
            </a:r>
          </a:p>
          <a:p>
            <a:pPr marL="685800" lvl="1" indent="-365760"/>
            <a:r>
              <a:rPr lang="en-US" altLang="ko-KR" dirty="0" smtClean="0"/>
              <a:t>Hinge Joints (1 DOF)</a:t>
            </a:r>
          </a:p>
          <a:p>
            <a:pPr marL="365760" indent="-365760"/>
            <a:r>
              <a:rPr lang="en-US" altLang="ko-KR" dirty="0" smtClean="0"/>
              <a:t>Joint locations derived from boundaries of adjacent parts / labels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4811" y="803913"/>
            <a:ext cx="3767989" cy="294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Create models of dynamic (moving) subjects</a:t>
            </a:r>
          </a:p>
          <a:p>
            <a:r>
              <a:rPr lang="en-US" altLang="ko-KR" dirty="0" smtClean="0"/>
              <a:t>Acquire 3D surface + deformation model </a:t>
            </a:r>
            <a:r>
              <a:rPr lang="en-US" altLang="ko-KR" dirty="0" smtClean="0">
                <a:sym typeface="Wingdings" pitchFamily="2" charset="2"/>
              </a:rPr>
              <a:t> new animations</a:t>
            </a:r>
            <a:endParaRPr lang="en-US" altLang="ko-KR" dirty="0" smtClean="0"/>
          </a:p>
          <a:p>
            <a:r>
              <a:rPr lang="en-US" altLang="ko-KR" dirty="0" smtClean="0"/>
              <a:t>Recent advances in scanning hardware</a:t>
            </a:r>
          </a:p>
          <a:p>
            <a:endParaRPr lang="ko-KR" altLang="en-US" dirty="0"/>
          </a:p>
        </p:txBody>
      </p:sp>
      <p:grpSp>
        <p:nvGrpSpPr>
          <p:cNvPr id="15" name="그룹 14"/>
          <p:cNvGrpSpPr/>
          <p:nvPr/>
        </p:nvGrpSpPr>
        <p:grpSpPr>
          <a:xfrm>
            <a:off x="5029200" y="2051548"/>
            <a:ext cx="1898918" cy="1806107"/>
            <a:chOff x="381000" y="2057400"/>
            <a:chExt cx="1898918" cy="180610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2057400"/>
              <a:ext cx="1895428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381000" y="2743200"/>
              <a:ext cx="1898918" cy="1120307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      Microsoft </a:t>
              </a:r>
              <a:r>
                <a:rPr lang="en-US" altLang="ko-KR" sz="1400" dirty="0" err="1" smtClean="0">
                  <a:latin typeface="Corbel" pitchFamily="34" charset="0"/>
                </a:rPr>
                <a:t>Kinect</a:t>
              </a:r>
              <a:endParaRPr lang="en-US" altLang="ko-KR" sz="1400" dirty="0" smtClean="0">
                <a:latin typeface="Corbel" pitchFamily="34" charset="0"/>
              </a:endParaRPr>
            </a:p>
            <a:p>
              <a:endParaRPr lang="en-US" altLang="ko-KR" sz="1200" dirty="0" smtClean="0">
                <a:latin typeface="Corbel" pitchFamily="34" charset="0"/>
              </a:endParaRP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Real-time TOF camera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640 x 480 resolution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30 FPS</a:t>
              </a:r>
              <a:endParaRPr lang="ko-KR" altLang="en-US" sz="1400" dirty="0">
                <a:latin typeface="Corbel" pitchFamily="34" charset="0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2645244" y="1946803"/>
            <a:ext cx="1774356" cy="2015597"/>
            <a:chOff x="2873844" y="1905000"/>
            <a:chExt cx="1774356" cy="2015597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73844" y="1905000"/>
              <a:ext cx="1774356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2873844" y="3200400"/>
              <a:ext cx="1758430" cy="720197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Real-time 3D scanner </a:t>
              </a:r>
            </a:p>
            <a:p>
              <a:r>
                <a:rPr lang="en-US" altLang="ko-KR" sz="1400" dirty="0" smtClean="0">
                  <a:latin typeface="Corbel" pitchFamily="34" charset="0"/>
                </a:rPr>
                <a:t>(Weise et al. 2007)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Structured light</a:t>
              </a: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304800" y="2016424"/>
            <a:ext cx="1994392" cy="1876354"/>
            <a:chOff x="5181600" y="1905000"/>
            <a:chExt cx="1994392" cy="1876354"/>
          </a:xfrm>
        </p:grpSpPr>
        <p:pic>
          <p:nvPicPr>
            <p:cNvPr id="1029" name="Picture 5" descr="http://www.konicaminolta.com/instruments/products/3d/non-contact/vivid910/img/vivid910_pict001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57800" y="1905000"/>
              <a:ext cx="1571625" cy="1381126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5181600" y="3276600"/>
              <a:ext cx="1994392" cy="504754"/>
            </a:xfrm>
            <a:prstGeom prst="rect">
              <a:avLst/>
            </a:prstGeom>
            <a:noFill/>
          </p:spPr>
          <p:txBody>
            <a:bodyPr wrap="none" lIns="73152" tIns="36576" rIns="73152" bIns="36576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Konica Minolta VI-910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latin typeface="Corbel" pitchFamily="34" charset="0"/>
                </a:rPr>
                <a:t> High-quality laser scans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Label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283565" cy="3345160"/>
          </a:xfrm>
        </p:spPr>
        <p:txBody>
          <a:bodyPr>
            <a:normAutofit fontScale="92500" lnSpcReduction="10000"/>
          </a:bodyPr>
          <a:lstStyle/>
          <a:p>
            <a:pPr marL="365760" indent="-365760"/>
            <a:r>
              <a:rPr lang="en-US" altLang="ko-KR" dirty="0" smtClean="0"/>
              <a:t>Transformations are fixed</a:t>
            </a:r>
          </a:p>
          <a:p>
            <a:pPr marL="365760" indent="-365760"/>
            <a:r>
              <a:rPr lang="en-US" altLang="ko-KR" dirty="0" smtClean="0"/>
              <a:t>Adjust shape of each part = Solve optimal labeling problem</a:t>
            </a:r>
          </a:p>
          <a:p>
            <a:pPr marL="365760" indent="-365760"/>
            <a:r>
              <a:rPr lang="en-US" altLang="ko-KR" dirty="0" smtClean="0"/>
              <a:t>Graph Cuts 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2002]</a:t>
            </a:r>
          </a:p>
          <a:p>
            <a:pPr marL="685800" lvl="1" indent="-365760"/>
            <a:r>
              <a:rPr lang="en-US" altLang="ko-KR" dirty="0" smtClean="0"/>
              <a:t>Data constraint: New label should minimize distance to all frames</a:t>
            </a:r>
          </a:p>
          <a:p>
            <a:pPr marL="685800" lvl="1" indent="-365760"/>
            <a:r>
              <a:rPr lang="en-US" altLang="ko-KR" dirty="0" smtClean="0"/>
              <a:t>Smoothness constraint: Adjacent labels should be similar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9568" y="790059"/>
            <a:ext cx="1723259" cy="280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973" y="732453"/>
            <a:ext cx="1916998" cy="279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>
            <a:off x="5092827" y="2287826"/>
            <a:ext cx="4580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88026" y="361277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Before iteration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0786" y="361277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After iteration</a:t>
            </a:r>
            <a:endParaRPr lang="ko-KR" altLang="en-US" sz="14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Global Refinement: Fast Forward</a:t>
            </a:r>
            <a:endParaRPr lang="ko-KR" altLang="en-US" dirty="0"/>
          </a:p>
        </p:txBody>
      </p:sp>
      <p:pic>
        <p:nvPicPr>
          <p:cNvPr id="4" name="GlobalReg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76400" y="701676"/>
            <a:ext cx="4246030" cy="3184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FinalProces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70313" y="617240"/>
            <a:ext cx="4301278" cy="322595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Post-processing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995533" cy="3168352"/>
          </a:xfrm>
        </p:spPr>
        <p:txBody>
          <a:bodyPr/>
          <a:lstStyle/>
          <a:p>
            <a:r>
              <a:rPr lang="en-US" altLang="ko-KR" dirty="0" smtClean="0"/>
              <a:t>Gather all frames into reference pose</a:t>
            </a:r>
          </a:p>
          <a:p>
            <a:r>
              <a:rPr lang="en-US" altLang="ko-KR" dirty="0" smtClean="0"/>
              <a:t>Resample surface, reconstruct mesh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pic>
        <p:nvPicPr>
          <p:cNvPr id="4" name="Robo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679846"/>
            <a:ext cx="4376738" cy="32825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0" y="1423729"/>
            <a:ext cx="2046009" cy="173586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90 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0.84 million 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5000 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Total 165 </a:t>
            </a:r>
            <a:r>
              <a:rPr lang="en-US" altLang="ko-KR" sz="1800" dirty="0" err="1">
                <a:latin typeface="Corbel" pitchFamily="34" charset="0"/>
              </a:rPr>
              <a:t>mins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110 sec/frame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pic>
        <p:nvPicPr>
          <p:cNvPr id="6" name="PP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678835"/>
            <a:ext cx="4378086" cy="32835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0" y="1423729"/>
            <a:ext cx="2058512" cy="173586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40 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2.4 million 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4000 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Total 75 </a:t>
            </a:r>
            <a:r>
              <a:rPr lang="en-US" altLang="ko-KR" sz="1800" dirty="0" err="1">
                <a:latin typeface="Corbel" pitchFamily="34" charset="0"/>
              </a:rPr>
              <a:t>mins</a:t>
            </a:r>
            <a:endParaRPr lang="en-US" altLang="ko-KR" sz="18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113 sec/frame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Inverse Kinematics</a:t>
            </a:r>
            <a:endParaRPr lang="ko-KR" altLang="en-US"/>
          </a:p>
        </p:txBody>
      </p:sp>
      <p:pic>
        <p:nvPicPr>
          <p:cNvPr id="4" name="IK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4800" y="678835"/>
            <a:ext cx="4378086" cy="32835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68841" y="1294519"/>
            <a:ext cx="2570159" cy="1982081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800" dirty="0">
                <a:latin typeface="Corbel" pitchFamily="34" charset="0"/>
              </a:rPr>
              <a:t> </a:t>
            </a:r>
            <a:r>
              <a:rPr lang="en-US" altLang="ko-KR" sz="1800" dirty="0" smtClean="0">
                <a:latin typeface="Corbel" pitchFamily="34" charset="0"/>
              </a:rPr>
              <a:t> Result </a:t>
            </a:r>
            <a:r>
              <a:rPr lang="en-US" altLang="ko-KR" sz="1800" dirty="0">
                <a:latin typeface="Corbel" pitchFamily="34" charset="0"/>
              </a:rPr>
              <a:t>directly drives </a:t>
            </a:r>
            <a:r>
              <a:rPr lang="en-US" altLang="ko-KR" sz="1800" dirty="0" smtClean="0">
                <a:latin typeface="Corbel" pitchFamily="34" charset="0"/>
              </a:rPr>
              <a:t>IK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 smtClean="0">
                <a:latin typeface="Corbel" pitchFamily="34" charset="0"/>
              </a:rPr>
              <a:t>  Real-time </a:t>
            </a:r>
            <a:r>
              <a:rPr lang="en-US" altLang="ko-KR" sz="1800" dirty="0">
                <a:latin typeface="Corbel" pitchFamily="34" charset="0"/>
              </a:rPr>
              <a:t>inverse kinematics </a:t>
            </a:r>
            <a:r>
              <a:rPr lang="en-US" altLang="ko-KR" sz="1800" dirty="0" smtClean="0">
                <a:latin typeface="Corbel" pitchFamily="34" charset="0"/>
              </a:rPr>
              <a:t>demo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800" dirty="0" smtClean="0">
                <a:latin typeface="Corbel" pitchFamily="34" charset="0"/>
              </a:rPr>
              <a:t>  No </a:t>
            </a:r>
            <a:r>
              <a:rPr lang="en-US" altLang="ko-KR" sz="1800" dirty="0">
                <a:latin typeface="Corbel" pitchFamily="34" charset="0"/>
              </a:rPr>
              <a:t>further processing needed</a:t>
            </a:r>
            <a:endParaRPr lang="ko-KR" altLang="en-US" sz="1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Ground truth comparison</a:t>
            </a:r>
            <a:endParaRPr lang="ko-KR" altLang="en-US"/>
          </a:p>
        </p:txBody>
      </p:sp>
      <p:pic>
        <p:nvPicPr>
          <p:cNvPr id="4" name="Walkman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06355" y="762000"/>
            <a:ext cx="3796883" cy="2847663"/>
          </a:xfrm>
          <a:prstGeom prst="rect">
            <a:avLst/>
          </a:prstGeom>
        </p:spPr>
      </p:pic>
      <p:pic>
        <p:nvPicPr>
          <p:cNvPr id="5" name="skel_anim_separate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286627" y="732453"/>
            <a:ext cx="2571373" cy="27651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26806" y="3555167"/>
            <a:ext cx="2759794" cy="56630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Corbel" pitchFamily="34" charset="0"/>
              </a:rPr>
              <a:t>Red: Ground-truth animation</a:t>
            </a:r>
          </a:p>
          <a:p>
            <a:r>
              <a:rPr lang="en-US" altLang="ko-KR" sz="1600" dirty="0" smtClean="0">
                <a:solidFill>
                  <a:srgbClr val="0000FF"/>
                </a:solidFill>
                <a:latin typeface="Corbel" pitchFamily="34" charset="0"/>
              </a:rPr>
              <a:t>Blue: Reconstructed animation</a:t>
            </a:r>
            <a:endParaRPr lang="ko-KR" altLang="en-US" sz="1600" dirty="0">
              <a:solidFill>
                <a:srgbClr val="0000FF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Limitations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Piecewise rigid approximation</a:t>
            </a:r>
          </a:p>
          <a:p>
            <a:r>
              <a:rPr lang="en-US" altLang="ko-KR" dirty="0" smtClean="0"/>
              <a:t>Needs overlap</a:t>
            </a:r>
          </a:p>
          <a:p>
            <a:r>
              <a:rPr lang="en-US" altLang="ko-KR" dirty="0" smtClean="0"/>
              <a:t>Not real-time</a:t>
            </a:r>
            <a:endParaRPr lang="ko-KR" altLang="en-US" dirty="0"/>
          </a:p>
        </p:txBody>
      </p:sp>
      <p:pic>
        <p:nvPicPr>
          <p:cNvPr id="4" name="Non-Rig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1110" y="991478"/>
            <a:ext cx="3859629" cy="2894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Limitations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Piecewise rigid approximation</a:t>
            </a:r>
          </a:p>
          <a:p>
            <a:r>
              <a:rPr lang="en-US" altLang="ko-KR" dirty="0" smtClean="0"/>
              <a:t>Needs </a:t>
            </a:r>
            <a:r>
              <a:rPr lang="en-US" altLang="ko-KR" dirty="0" smtClean="0"/>
              <a:t>overlap</a:t>
            </a:r>
          </a:p>
          <a:p>
            <a:r>
              <a:rPr lang="en-US" altLang="ko-KR" dirty="0" smtClean="0"/>
              <a:t>Not real-time</a:t>
            </a:r>
            <a:endParaRPr lang="ko-KR" altLang="en-US" dirty="0"/>
          </a:p>
        </p:txBody>
      </p:sp>
      <p:pic>
        <p:nvPicPr>
          <p:cNvPr id="1026" name="Picture 2" descr="F:\000 Shape Data\TOG09\graphics\source\fr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0685" y="1465054"/>
            <a:ext cx="899965" cy="1832074"/>
          </a:xfrm>
          <a:prstGeom prst="rect">
            <a:avLst/>
          </a:prstGeom>
          <a:noFill/>
        </p:spPr>
      </p:pic>
      <p:pic>
        <p:nvPicPr>
          <p:cNvPr id="1027" name="Picture 3" descr="F:\000 Shape Data\TOG09\graphics\source\fr2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9550" y="1445540"/>
            <a:ext cx="730074" cy="1871102"/>
          </a:xfrm>
          <a:prstGeom prst="rect">
            <a:avLst/>
          </a:prstGeom>
          <a:noFill/>
        </p:spPr>
      </p:pic>
      <p:pic>
        <p:nvPicPr>
          <p:cNvPr id="1028" name="Picture 4" descr="F:\000 Shape Data\TOG09\graphics\source\fr2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8525" y="1430618"/>
            <a:ext cx="971136" cy="1900947"/>
          </a:xfrm>
          <a:prstGeom prst="rect">
            <a:avLst/>
          </a:prstGeom>
          <a:noFill/>
        </p:spPr>
      </p:pic>
      <p:pic>
        <p:nvPicPr>
          <p:cNvPr id="1029" name="Picture 5" descr="F:\000 Shape Data\TOG09\graphics\source\fr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25742" y="1423730"/>
            <a:ext cx="1196128" cy="1914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Conclusions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917235" cy="342136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Articulated Global Registration</a:t>
            </a:r>
          </a:p>
          <a:p>
            <a:pPr lvl="1"/>
            <a:r>
              <a:rPr lang="en-US" altLang="ko-KR" dirty="0" smtClean="0"/>
              <a:t>Aligns multiple dynamic range scans to create a complete 3d model</a:t>
            </a:r>
          </a:p>
          <a:p>
            <a:pPr lvl="1"/>
            <a:r>
              <a:rPr lang="en-US" altLang="ko-KR" dirty="0" smtClean="0"/>
              <a:t>Key data structure: Dynamic Sample Graph</a:t>
            </a:r>
          </a:p>
          <a:p>
            <a:pPr lvl="1"/>
            <a:r>
              <a:rPr lang="en-US" altLang="ko-KR" dirty="0" smtClean="0"/>
              <a:t>Alternating optimization</a:t>
            </a:r>
          </a:p>
          <a:p>
            <a:r>
              <a:rPr lang="en-US" altLang="ko-KR" dirty="0" smtClean="0"/>
              <a:t>Next steps</a:t>
            </a:r>
          </a:p>
          <a:p>
            <a:pPr lvl="1"/>
            <a:r>
              <a:rPr lang="en-US" altLang="ko-KR" dirty="0" smtClean="0"/>
              <a:t>Add non-rigid motion</a:t>
            </a:r>
          </a:p>
          <a:p>
            <a:pPr lvl="1"/>
            <a:r>
              <a:rPr lang="en-US" altLang="ko-KR" dirty="0" smtClean="0"/>
              <a:t>Reduce parameters</a:t>
            </a:r>
          </a:p>
          <a:p>
            <a:pPr lvl="1"/>
            <a:r>
              <a:rPr lang="en-US" altLang="ko-KR" dirty="0" smtClean="0"/>
              <a:t>Real-time</a:t>
            </a:r>
            <a:endParaRPr lang="ko-KR" altLang="en-US" dirty="0"/>
          </a:p>
        </p:txBody>
      </p:sp>
      <p:grpSp>
        <p:nvGrpSpPr>
          <p:cNvPr id="4" name="그룹 15"/>
          <p:cNvGrpSpPr/>
          <p:nvPr/>
        </p:nvGrpSpPr>
        <p:grpSpPr>
          <a:xfrm>
            <a:off x="4406483" y="732453"/>
            <a:ext cx="2502421" cy="691276"/>
            <a:chOff x="526966" y="1595095"/>
            <a:chExt cx="6673660" cy="1674746"/>
          </a:xfrm>
        </p:grpSpPr>
        <p:pic>
          <p:nvPicPr>
            <p:cNvPr id="5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6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7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8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9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1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91337" y="1892014"/>
            <a:ext cx="89262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5662" y="1863826"/>
            <a:ext cx="895210" cy="175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844714" y="142372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9394" y="3555166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Estimate correspondence between matching points</a:t>
            </a:r>
          </a:p>
          <a:p>
            <a:r>
              <a:rPr lang="en-US" altLang="ko-KR" dirty="0" smtClean="0"/>
              <a:t>Determine motion from frame to frame</a:t>
            </a:r>
          </a:p>
          <a:p>
            <a:r>
              <a:rPr lang="en-US" altLang="ko-KR" dirty="0" smtClean="0"/>
              <a:t>Difficult without prior knowledge about shape or any assumptions about deformation</a:t>
            </a:r>
          </a:p>
        </p:txBody>
      </p:sp>
      <p:grpSp>
        <p:nvGrpSpPr>
          <p:cNvPr id="4" name="그룹 5"/>
          <p:cNvGrpSpPr/>
          <p:nvPr/>
        </p:nvGrpSpPr>
        <p:grpSpPr>
          <a:xfrm>
            <a:off x="248072" y="2286000"/>
            <a:ext cx="6838528" cy="1558737"/>
            <a:chOff x="381000" y="1600200"/>
            <a:chExt cx="6623304" cy="1509680"/>
          </a:xfrm>
        </p:grpSpPr>
        <p:pic>
          <p:nvPicPr>
            <p:cNvPr id="7" name="Picture 5" descr="C:\Users\장우영\Desktop\pp2-shot01-frame003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3600" y="1945350"/>
              <a:ext cx="1060704" cy="819380"/>
            </a:xfrm>
            <a:prstGeom prst="rect">
              <a:avLst/>
            </a:prstGeom>
            <a:noFill/>
          </p:spPr>
        </p:pic>
        <p:pic>
          <p:nvPicPr>
            <p:cNvPr id="8" name="Picture 6" descr="C:\Users\장우영\Desktop\pp2-shot01-frame000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" y="1618440"/>
              <a:ext cx="968103" cy="1473200"/>
            </a:xfrm>
            <a:prstGeom prst="rect">
              <a:avLst/>
            </a:prstGeom>
            <a:noFill/>
          </p:spPr>
        </p:pic>
        <p:pic>
          <p:nvPicPr>
            <p:cNvPr id="9" name="Picture 7" descr="C:\Users\장우영\Desktop\pp2-shot01-frame0007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70401" y="1671756"/>
              <a:ext cx="920399" cy="1366568"/>
            </a:xfrm>
            <a:prstGeom prst="rect">
              <a:avLst/>
            </a:prstGeom>
            <a:noFill/>
          </p:spPr>
        </p:pic>
        <p:pic>
          <p:nvPicPr>
            <p:cNvPr id="10" name="Picture 8" descr="C:\Users\장우영\Desktop\pp2-shot01-frame001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86200" y="1632471"/>
              <a:ext cx="777288" cy="1445139"/>
            </a:xfrm>
            <a:prstGeom prst="rect">
              <a:avLst/>
            </a:prstGeom>
            <a:noFill/>
          </p:spPr>
        </p:pic>
        <p:pic>
          <p:nvPicPr>
            <p:cNvPr id="11" name="Picture 10" descr="C:\Users\장우영\Desktop\pp2-shot01-frame002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90800" y="1632471"/>
              <a:ext cx="1021419" cy="1445139"/>
            </a:xfrm>
            <a:prstGeom prst="rect">
              <a:avLst/>
            </a:prstGeom>
            <a:noFill/>
          </p:spPr>
        </p:pic>
        <p:pic>
          <p:nvPicPr>
            <p:cNvPr id="12" name="Picture 11" descr="C:\Users\장우영\Desktop\pp2-shot01-frame0031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17509" y="1600200"/>
              <a:ext cx="813768" cy="15096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Acknowledgements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(List people)</a:t>
            </a:r>
          </a:p>
          <a:p>
            <a:r>
              <a:rPr lang="en-US" altLang="ko-KR" dirty="0" smtClean="0"/>
              <a:t>(Add pictures of paper)</a:t>
            </a:r>
          </a:p>
          <a:p>
            <a:r>
              <a:rPr lang="en-US" altLang="ko-KR" dirty="0" smtClean="0"/>
              <a:t>Thank you for listening!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ontent Placeholder 1" descr="S11_PosterElements-Mountains.png"/>
          <p:cNvPicPr>
            <a:picLocks noChangeAspect="1"/>
          </p:cNvPicPr>
          <p:nvPr/>
        </p:nvPicPr>
        <p:blipFill>
          <a:blip r:embed="rId4"/>
          <a:srcRect l="6741" r="7951" b="14088"/>
          <a:stretch>
            <a:fillRect/>
          </a:stretch>
        </p:blipFill>
        <p:spPr bwMode="auto">
          <a:xfrm>
            <a:off x="-76200" y="-68263"/>
            <a:ext cx="751840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530225" y="95250"/>
            <a:ext cx="6343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3152" tIns="36576" rIns="73152" bIns="365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2600" b="1" spc="50" dirty="0" smtClean="0">
                <a:solidFill>
                  <a:srgbClr val="FFFFFF"/>
                </a:solidFill>
                <a:latin typeface="Myriad Pro" pitchFamily="34" charset="0"/>
              </a:rPr>
              <a:t>Global Refinement: Fast Forward</a:t>
            </a:r>
            <a:endParaRPr lang="en-US" altLang="ko-KR" sz="2200" b="1" spc="50" dirty="0">
              <a:solidFill>
                <a:srgbClr val="FFFFFF"/>
              </a:solidFill>
              <a:latin typeface="Myriad Pro" pitchFamily="34" charset="0"/>
            </a:endParaRPr>
          </a:p>
        </p:txBody>
      </p:sp>
      <p:pic>
        <p:nvPicPr>
          <p:cNvPr id="5" name="GlobalReg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24000" y="762000"/>
            <a:ext cx="4343400" cy="3257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3962400" cy="3368675"/>
          </a:xfrm>
        </p:spPr>
        <p:txBody>
          <a:bodyPr/>
          <a:lstStyle/>
          <a:p>
            <a:r>
              <a:rPr lang="en-US" altLang="ko-KR" dirty="0" smtClean="0"/>
              <a:t>Template-based registration</a:t>
            </a:r>
          </a:p>
          <a:p>
            <a:pPr lvl="1"/>
            <a:r>
              <a:rPr lang="en-US" altLang="ko-KR" dirty="0" smtClean="0"/>
              <a:t>Assume rough approx. of scanned surface is given (no skeleton)</a:t>
            </a:r>
          </a:p>
          <a:p>
            <a:pPr lvl="1"/>
            <a:r>
              <a:rPr lang="en-US" altLang="ko-KR" dirty="0" smtClean="0"/>
              <a:t>Template warping for hole-filling [Allen et al. 2002]</a:t>
            </a:r>
            <a:endParaRPr lang="ko-KR" altLang="en-US" dirty="0"/>
          </a:p>
        </p:txBody>
      </p:sp>
      <p:pic>
        <p:nvPicPr>
          <p:cNvPr id="4" name="Allen02 - Articulated Body Deformation from Range Scan Dat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43400" y="1066800"/>
            <a:ext cx="2777906" cy="2083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82906" y="3200400"/>
            <a:ext cx="2098894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[Allen </a:t>
            </a:r>
            <a:r>
              <a:rPr lang="en-US" altLang="ko-KR" sz="1600" dirty="0">
                <a:latin typeface="Corbel" pitchFamily="34" charset="0"/>
              </a:rPr>
              <a:t>et al. </a:t>
            </a:r>
            <a:r>
              <a:rPr lang="en-US" altLang="ko-KR" sz="1600" dirty="0" smtClean="0">
                <a:latin typeface="Corbel" pitchFamily="34" charset="0"/>
              </a:rPr>
              <a:t>2002]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Template-based registration</a:t>
            </a:r>
          </a:p>
          <a:p>
            <a:pPr lvl="1"/>
            <a:r>
              <a:rPr lang="en-US" altLang="ko-KR" dirty="0" smtClean="0"/>
              <a:t>Assume rough approx. of scanned surface is given (no skeleton)</a:t>
            </a:r>
          </a:p>
          <a:p>
            <a:pPr lvl="1"/>
            <a:r>
              <a:rPr lang="en-US" altLang="ko-KR" dirty="0" smtClean="0"/>
              <a:t>Template warping for hole-filling [Allen et al. 2002]</a:t>
            </a:r>
          </a:p>
          <a:p>
            <a:pPr lvl="1"/>
            <a:r>
              <a:rPr lang="en-US" altLang="ko-KR" dirty="0" smtClean="0"/>
              <a:t>Discrete correspondence optimization [</a:t>
            </a:r>
            <a:r>
              <a:rPr lang="en-US" altLang="ko-KR" dirty="0" err="1" smtClean="0"/>
              <a:t>Anguelov</a:t>
            </a:r>
            <a:r>
              <a:rPr lang="en-US" altLang="ko-KR" dirty="0" smtClean="0"/>
              <a:t> et al. 2004]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7200" y="3154335"/>
            <a:ext cx="2930306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</a:t>
            </a:r>
            <a:r>
              <a:rPr lang="en-US" altLang="ko-KR" sz="1600" dirty="0" err="1" smtClean="0">
                <a:latin typeface="Corbel" pitchFamily="34" charset="0"/>
              </a:rPr>
              <a:t>Anguelov</a:t>
            </a:r>
            <a:r>
              <a:rPr lang="en-US" altLang="ko-KR" sz="1600" dirty="0" smtClean="0">
                <a:latin typeface="Corbel" pitchFamily="34" charset="0"/>
              </a:rPr>
              <a:t> et al. 2004]</a:t>
            </a:r>
          </a:p>
        </p:txBody>
      </p:sp>
      <p:pic>
        <p:nvPicPr>
          <p:cNvPr id="6" name="Anguelov04 - Correlated Correspondenc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15461" y="990600"/>
            <a:ext cx="2833784" cy="212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Template-based registration</a:t>
            </a:r>
          </a:p>
          <a:p>
            <a:pPr lvl="1"/>
            <a:r>
              <a:rPr lang="en-US" altLang="ko-KR" dirty="0" smtClean="0"/>
              <a:t>Assume rough approx. of scanned surface is given (no skeleton)</a:t>
            </a:r>
          </a:p>
          <a:p>
            <a:pPr lvl="1"/>
            <a:r>
              <a:rPr lang="en-US" altLang="ko-KR" dirty="0" smtClean="0"/>
              <a:t>Template warping for hole-filling [Allen et al. 2002]</a:t>
            </a:r>
          </a:p>
          <a:p>
            <a:pPr lvl="1"/>
            <a:r>
              <a:rPr lang="en-US" altLang="ko-KR" dirty="0" smtClean="0"/>
              <a:t>Discrete correspondence optimization [</a:t>
            </a:r>
            <a:r>
              <a:rPr lang="en-US" altLang="ko-KR" dirty="0" err="1" smtClean="0"/>
              <a:t>Anguelov</a:t>
            </a:r>
            <a:r>
              <a:rPr lang="en-US" altLang="ko-KR" dirty="0" smtClean="0"/>
              <a:t> et al. 2004]</a:t>
            </a:r>
          </a:p>
          <a:p>
            <a:pPr lvl="1"/>
            <a:r>
              <a:rPr lang="en-US" altLang="ko-KR" dirty="0" smtClean="0"/>
              <a:t>Coarse template registration [Li et al. 2009]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7200" y="2971800"/>
            <a:ext cx="2930306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[Li et al. 2009]</a:t>
            </a:r>
          </a:p>
        </p:txBody>
      </p:sp>
      <p:pic>
        <p:nvPicPr>
          <p:cNvPr id="7" name="siggraphAsia2009vide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189448" y="1219200"/>
            <a:ext cx="3115731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Performance capture using multi-view silhouettes</a:t>
            </a:r>
          </a:p>
          <a:p>
            <a:pPr lvl="1"/>
            <a:r>
              <a:rPr lang="en-US" altLang="ko-KR" dirty="0" smtClean="0"/>
              <a:t>Fit template w/skeleton to visual hull [Vlasic et al. 2008]</a:t>
            </a:r>
          </a:p>
          <a:p>
            <a:pPr lvl="1"/>
            <a:r>
              <a:rPr lang="en-US" altLang="ko-KR" dirty="0" smtClean="0"/>
              <a:t>Template fitting to silhouettes [</a:t>
            </a:r>
            <a:r>
              <a:rPr lang="en-US" altLang="ko-KR" dirty="0" err="1" smtClean="0"/>
              <a:t>deAguiar</a:t>
            </a:r>
            <a:r>
              <a:rPr lang="en-US" altLang="ko-KR" dirty="0" smtClean="0"/>
              <a:t> et al. 2008]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pic>
        <p:nvPicPr>
          <p:cNvPr id="6" name="Vlasic08 - Articulated Mesh Animation from Multi-View Silhouett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29200" y="660400"/>
            <a:ext cx="1689789" cy="12673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28799" y="1927741"/>
            <a:ext cx="1690591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[Vlasic </a:t>
            </a:r>
            <a:r>
              <a:rPr lang="en-US" altLang="ko-KR" sz="1600" dirty="0">
                <a:latin typeface="Corbel" pitchFamily="34" charset="0"/>
              </a:rPr>
              <a:t>et al. </a:t>
            </a:r>
            <a:r>
              <a:rPr lang="en-US" altLang="ko-KR" sz="1600" dirty="0" smtClean="0">
                <a:latin typeface="Corbel" pitchFamily="34" charset="0"/>
              </a:rPr>
              <a:t>2008]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0556" y="3704840"/>
            <a:ext cx="1967077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[</a:t>
            </a:r>
            <a:r>
              <a:rPr lang="en-US" altLang="ko-KR" sz="1600" dirty="0" err="1" smtClean="0">
                <a:latin typeface="Corbel" pitchFamily="34" charset="0"/>
              </a:rPr>
              <a:t>deAguiar</a:t>
            </a:r>
            <a:r>
              <a:rPr lang="en-US" altLang="ko-KR" sz="1600" dirty="0" smtClean="0">
                <a:latin typeface="Corbel" pitchFamily="34" charset="0"/>
              </a:rPr>
              <a:t> </a:t>
            </a:r>
            <a:r>
              <a:rPr lang="en-US" altLang="ko-KR" sz="1600" dirty="0">
                <a:latin typeface="Corbel" pitchFamily="34" charset="0"/>
              </a:rPr>
              <a:t>et al. </a:t>
            </a:r>
            <a:r>
              <a:rPr lang="en-US" altLang="ko-KR" sz="1600" dirty="0" smtClean="0">
                <a:latin typeface="Corbel" pitchFamily="34" charset="0"/>
              </a:rPr>
              <a:t>2008]</a:t>
            </a:r>
            <a:endParaRPr lang="ko-KR" altLang="en-US" sz="1600" dirty="0">
              <a:latin typeface="Corbel" pitchFamily="34" charset="0"/>
            </a:endParaRPr>
          </a:p>
        </p:txBody>
      </p:sp>
      <p:pic>
        <p:nvPicPr>
          <p:cNvPr id="10" name="deAguiar08 - Performance Capture from Sparse Multi-view Video (2)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715120" y="2382684"/>
            <a:ext cx="2317949" cy="1298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7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Previous Work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>
          <a:xfrm>
            <a:off x="152400" y="609600"/>
            <a:ext cx="4191000" cy="3368675"/>
          </a:xfrm>
        </p:spPr>
        <p:txBody>
          <a:bodyPr/>
          <a:lstStyle/>
          <a:p>
            <a:r>
              <a:rPr lang="en-US" altLang="ko-KR" dirty="0" smtClean="0"/>
              <a:t>Performance capture using multi-view silhouettes</a:t>
            </a:r>
          </a:p>
          <a:p>
            <a:pPr lvl="1"/>
            <a:r>
              <a:rPr lang="en-US" altLang="ko-KR" dirty="0" smtClean="0"/>
              <a:t>Fit template w/skeleton to visual hull [Vlasic et al. 2008]</a:t>
            </a:r>
          </a:p>
          <a:p>
            <a:pPr lvl="1"/>
            <a:r>
              <a:rPr lang="en-US" altLang="ko-KR" dirty="0" smtClean="0"/>
              <a:t>Template fitting to silhouettes [</a:t>
            </a:r>
            <a:r>
              <a:rPr lang="en-US" altLang="ko-KR" dirty="0" err="1" smtClean="0"/>
              <a:t>deAguiar</a:t>
            </a:r>
            <a:r>
              <a:rPr lang="en-US" altLang="ko-KR" dirty="0" smtClean="0"/>
              <a:t> et al. 2008]</a:t>
            </a:r>
          </a:p>
          <a:p>
            <a:r>
              <a:rPr lang="en-US" altLang="ko-KR" dirty="0" smtClean="0"/>
              <a:t>Marker-based capture</a:t>
            </a:r>
          </a:p>
          <a:p>
            <a:pPr lvl="1"/>
            <a:r>
              <a:rPr lang="en-US" altLang="ko-KR" dirty="0" smtClean="0"/>
              <a:t>[Park and </a:t>
            </a:r>
            <a:r>
              <a:rPr lang="en-US" altLang="ko-KR" dirty="0" err="1" smtClean="0"/>
              <a:t>Hodgins</a:t>
            </a:r>
            <a:r>
              <a:rPr lang="en-US" altLang="ko-KR" dirty="0" smtClean="0"/>
              <a:t> 2008]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4055247" y="1250911"/>
            <a:ext cx="3183753" cy="1670586"/>
            <a:chOff x="3809680" y="1250911"/>
            <a:chExt cx="3183753" cy="1670586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09680" y="1250911"/>
              <a:ext cx="1403292" cy="1670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28186" y="1366123"/>
              <a:ext cx="1665247" cy="1439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/>
          <p:nvPr/>
        </p:nvSpPr>
        <p:spPr>
          <a:xfrm>
            <a:off x="4531721" y="2979103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[Park </a:t>
            </a:r>
            <a:r>
              <a:rPr lang="en-US" altLang="ko-KR" sz="1600" dirty="0">
                <a:latin typeface="Corbel" pitchFamily="34" charset="0"/>
              </a:rPr>
              <a:t>and </a:t>
            </a:r>
            <a:r>
              <a:rPr lang="en-US" altLang="ko-KR" sz="1600" dirty="0" err="1">
                <a:latin typeface="Corbel" pitchFamily="34" charset="0"/>
              </a:rPr>
              <a:t>Hodgins</a:t>
            </a:r>
            <a:r>
              <a:rPr lang="en-US" altLang="ko-KR" sz="1600" dirty="0">
                <a:latin typeface="Corbel" pitchFamily="34" charset="0"/>
              </a:rPr>
              <a:t> </a:t>
            </a:r>
            <a:r>
              <a:rPr lang="en-US" altLang="ko-KR" sz="1600" dirty="0" smtClean="0">
                <a:latin typeface="Corbel" pitchFamily="34" charset="0"/>
              </a:rPr>
              <a:t>2008]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SIGGRAPH 2011">
      <a:dk1>
        <a:srgbClr val="532903"/>
      </a:dk1>
      <a:lt1>
        <a:srgbClr val="784A2B"/>
      </a:lt1>
      <a:dk2>
        <a:srgbClr val="784A2B"/>
      </a:dk2>
      <a:lt2>
        <a:srgbClr val="96714E"/>
      </a:lt2>
      <a:accent1>
        <a:srgbClr val="78BD57"/>
      </a:accent1>
      <a:accent2>
        <a:srgbClr val="26A85C"/>
      </a:accent2>
      <a:accent3>
        <a:srgbClr val="117D7D"/>
      </a:accent3>
      <a:accent4>
        <a:srgbClr val="78BD57"/>
      </a:accent4>
      <a:accent5>
        <a:srgbClr val="43A7D7"/>
      </a:accent5>
      <a:accent6>
        <a:srgbClr val="0C569E"/>
      </a:accent6>
      <a:hlink>
        <a:srgbClr val="0C569E"/>
      </a:hlink>
      <a:folHlink>
        <a:srgbClr val="117D7D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A47F33"/>
        </a:dk1>
        <a:lt1>
          <a:srgbClr val="FFFFFF"/>
        </a:lt1>
        <a:dk2>
          <a:srgbClr val="483225"/>
        </a:dk2>
        <a:lt2>
          <a:srgbClr val="FFFFFF"/>
        </a:lt2>
        <a:accent1>
          <a:srgbClr val="92BFEB"/>
        </a:accent1>
        <a:accent2>
          <a:srgbClr val="F99D1C"/>
        </a:accent2>
        <a:accent3>
          <a:srgbClr val="B1ADAC"/>
        </a:accent3>
        <a:accent4>
          <a:srgbClr val="DADADA"/>
        </a:accent4>
        <a:accent5>
          <a:srgbClr val="C7DCF3"/>
        </a:accent5>
        <a:accent6>
          <a:srgbClr val="E28E18"/>
        </a:accent6>
        <a:hlink>
          <a:srgbClr val="A4D767"/>
        </a:hlink>
        <a:folHlink>
          <a:srgbClr val="00308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2822</TotalTime>
  <Words>1933</Words>
  <Application>Microsoft Office PowerPoint</Application>
  <PresentationFormat>사용자 지정</PresentationFormat>
  <Paragraphs>436</Paragraphs>
  <Slides>41</Slides>
  <Notes>39</Notes>
  <HiddenSlides>1</HiddenSlides>
  <MMClips>19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2" baseType="lpstr">
      <vt:lpstr>Custom Design</vt:lpstr>
      <vt:lpstr>슬라이드 1</vt:lpstr>
      <vt:lpstr>Global Registration of Dynamic Range Scans for Articulated Model Reconstruction</vt:lpstr>
      <vt:lpstr>Introduction</vt:lpstr>
      <vt:lpstr>Challenges</vt:lpstr>
      <vt:lpstr>Previous Work</vt:lpstr>
      <vt:lpstr>Previous Work</vt:lpstr>
      <vt:lpstr>Previous Work</vt:lpstr>
      <vt:lpstr>Previous Work</vt:lpstr>
      <vt:lpstr>Previous Work</vt:lpstr>
      <vt:lpstr>Previous Work</vt:lpstr>
      <vt:lpstr>Previous Work</vt:lpstr>
      <vt:lpstr>Our approach</vt:lpstr>
      <vt:lpstr>Features</vt:lpstr>
      <vt:lpstr>Reconstructing Articulated Models</vt:lpstr>
      <vt:lpstr>Algorithm Overview</vt:lpstr>
      <vt:lpstr>Algorithm Overview</vt:lpstr>
      <vt:lpstr>Algorithm Overview</vt:lpstr>
      <vt:lpstr>Initialization</vt:lpstr>
      <vt:lpstr>Initialization</vt:lpstr>
      <vt:lpstr>Initialization</vt:lpstr>
      <vt:lpstr>Initialization</vt:lpstr>
      <vt:lpstr>Initialization</vt:lpstr>
      <vt:lpstr>Global Refinement</vt:lpstr>
      <vt:lpstr>Global Refinement</vt:lpstr>
      <vt:lpstr>Global Refinement</vt:lpstr>
      <vt:lpstr>Transformation Optimization</vt:lpstr>
      <vt:lpstr>Transformation Optimization</vt:lpstr>
      <vt:lpstr>Joint Constraint</vt:lpstr>
      <vt:lpstr>Joint Constraint</vt:lpstr>
      <vt:lpstr>Label Optimization</vt:lpstr>
      <vt:lpstr>Global Refinement: Fast Forward</vt:lpstr>
      <vt:lpstr>Post-processing</vt:lpstr>
      <vt:lpstr>Results: Registration</vt:lpstr>
      <vt:lpstr>Results: Registration</vt:lpstr>
      <vt:lpstr>Results: Inverse Kinematics</vt:lpstr>
      <vt:lpstr>Ground truth comparison</vt:lpstr>
      <vt:lpstr>Limitations</vt:lpstr>
      <vt:lpstr>Limitations</vt:lpstr>
      <vt:lpstr>Conclusions</vt:lpstr>
      <vt:lpstr>Acknowledgements</vt:lpstr>
      <vt:lpstr>슬라이드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 Overby</dc:creator>
  <cp:lastModifiedBy>장우영</cp:lastModifiedBy>
  <cp:revision>197</cp:revision>
  <dcterms:created xsi:type="dcterms:W3CDTF">2010-04-08T22:04:55Z</dcterms:created>
  <dcterms:modified xsi:type="dcterms:W3CDTF">2011-07-18T11:38:11Z</dcterms:modified>
</cp:coreProperties>
</file>