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53"/>
  </p:notesMasterIdLst>
  <p:handoutMasterIdLst>
    <p:handoutMasterId r:id="rId54"/>
  </p:handoutMasterIdLst>
  <p:sldIdLst>
    <p:sldId id="267" r:id="rId2"/>
    <p:sldId id="306" r:id="rId3"/>
    <p:sldId id="270" r:id="rId4"/>
    <p:sldId id="271" r:id="rId5"/>
    <p:sldId id="328" r:id="rId6"/>
    <p:sldId id="310" r:id="rId7"/>
    <p:sldId id="311" r:id="rId8"/>
    <p:sldId id="312" r:id="rId9"/>
    <p:sldId id="313" r:id="rId10"/>
    <p:sldId id="314" r:id="rId11"/>
    <p:sldId id="315" r:id="rId12"/>
    <p:sldId id="274" r:id="rId13"/>
    <p:sldId id="316" r:id="rId14"/>
    <p:sldId id="276" r:id="rId15"/>
    <p:sldId id="340" r:id="rId16"/>
    <p:sldId id="338" r:id="rId17"/>
    <p:sldId id="278" r:id="rId18"/>
    <p:sldId id="318" r:id="rId19"/>
    <p:sldId id="336" r:id="rId20"/>
    <p:sldId id="330" r:id="rId21"/>
    <p:sldId id="337" r:id="rId22"/>
    <p:sldId id="320" r:id="rId23"/>
    <p:sldId id="321" r:id="rId24"/>
    <p:sldId id="322" r:id="rId25"/>
    <p:sldId id="329" r:id="rId26"/>
    <p:sldId id="323" r:id="rId27"/>
    <p:sldId id="331" r:id="rId28"/>
    <p:sldId id="341" r:id="rId29"/>
    <p:sldId id="280" r:id="rId30"/>
    <p:sldId id="324" r:id="rId31"/>
    <p:sldId id="290" r:id="rId32"/>
    <p:sldId id="291" r:id="rId33"/>
    <p:sldId id="292" r:id="rId34"/>
    <p:sldId id="293" r:id="rId35"/>
    <p:sldId id="333" r:id="rId36"/>
    <p:sldId id="334" r:id="rId37"/>
    <p:sldId id="325" r:id="rId38"/>
    <p:sldId id="342" r:id="rId39"/>
    <p:sldId id="326" r:id="rId40"/>
    <p:sldId id="335" r:id="rId41"/>
    <p:sldId id="296" r:id="rId42"/>
    <p:sldId id="297" r:id="rId43"/>
    <p:sldId id="343" r:id="rId44"/>
    <p:sldId id="299" r:id="rId45"/>
    <p:sldId id="298" r:id="rId46"/>
    <p:sldId id="300" r:id="rId47"/>
    <p:sldId id="301" r:id="rId48"/>
    <p:sldId id="303" r:id="rId49"/>
    <p:sldId id="344" r:id="rId50"/>
    <p:sldId id="308" r:id="rId51"/>
    <p:sldId id="327" r:id="rId52"/>
  </p:sldIdLst>
  <p:sldSz cx="7315200" cy="4114800"/>
  <p:notesSz cx="9926638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365125" indent="92075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730250" indent="18415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096963" indent="27463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462088" indent="366713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B0AD8A"/>
    <a:srgbClr val="494834"/>
    <a:srgbClr val="483225"/>
    <a:srgbClr val="81C9F0"/>
    <a:srgbClr val="DDDDDD"/>
    <a:srgbClr val="EAEAEA"/>
    <a:srgbClr val="C127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513" autoAdjust="0"/>
    <p:restoredTop sz="81597" autoAdjust="0"/>
  </p:normalViewPr>
  <p:slideViewPr>
    <p:cSldViewPr>
      <p:cViewPr varScale="1">
        <p:scale>
          <a:sx n="150" d="100"/>
          <a:sy n="150" d="100"/>
        </p:scale>
        <p:origin x="-876" y="-90"/>
      </p:cViewPr>
      <p:guideLst>
        <p:guide orient="horz" pos="1296"/>
        <p:guide pos="23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1908" y="-78"/>
      </p:cViewPr>
      <p:guideLst>
        <p:guide orient="horz" pos="2141"/>
        <p:guide pos="3127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798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ko-KR" altLang="ko-KR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798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FFCD16-1A0D-4356-8EE9-428434771B6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798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ko-KR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7163" y="509588"/>
            <a:ext cx="4532312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664" y="3228896"/>
            <a:ext cx="7941310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2798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AE2C96-CFAA-4F92-9BBE-1FD90BA774B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3651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7302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0969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46208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182880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9456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6032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2608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ko-KR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3BA415-ACAD-4531-8872-909A13DF1AC9}" type="slidenum">
              <a:rPr lang="en-US" altLang="ko-KR"/>
              <a:pPr/>
              <a:t>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baseline="0" dirty="0" smtClean="0"/>
              <a:t>There is not much work that does not use a template or markers.</a:t>
            </a:r>
          </a:p>
          <a:p>
            <a:r>
              <a:rPr lang="en-US" altLang="ko-KR" baseline="0" dirty="0" smtClean="0"/>
              <a:t>The work by </a:t>
            </a:r>
            <a:r>
              <a:rPr lang="en-US" altLang="ko-KR" baseline="0" dirty="0" err="1" smtClean="0"/>
              <a:t>Pekelny</a:t>
            </a:r>
            <a:r>
              <a:rPr lang="en-US" altLang="ko-KR" baseline="0" dirty="0" smtClean="0"/>
              <a:t> and </a:t>
            </a:r>
            <a:r>
              <a:rPr lang="en-US" altLang="ko-KR" baseline="0" dirty="0" err="1" smtClean="0"/>
              <a:t>Gostman</a:t>
            </a:r>
            <a:r>
              <a:rPr lang="en-US" altLang="ko-KR" baseline="0" dirty="0" smtClean="0"/>
              <a:t> reconstructs an articulated 3d model without template or markers and is similar to our method.  But the difference is that the user needs to paint a segmentation for the first frame.</a:t>
            </a:r>
          </a:p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baseline="0" dirty="0" smtClean="0"/>
              <a:t>Non-rigid registration</a:t>
            </a:r>
          </a:p>
          <a:p>
            <a:r>
              <a:rPr lang="en-US" altLang="ko-KR" baseline="0" dirty="0" smtClean="0"/>
              <a:t>Local numerical optimization for registration</a:t>
            </a:r>
          </a:p>
          <a:p>
            <a:pPr>
              <a:buFont typeface="Wingdings"/>
              <a:buChar char="à"/>
            </a:pPr>
            <a:r>
              <a:rPr lang="en-US" altLang="ko-KR" baseline="0" dirty="0" smtClean="0">
                <a:sym typeface="Wingdings" pitchFamily="2" charset="2"/>
              </a:rPr>
              <a:t> Requires little motion between frames</a:t>
            </a:r>
          </a:p>
          <a:p>
            <a:pPr>
              <a:buFont typeface="Wingdings"/>
              <a:buNone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Aligning scans using</a:t>
            </a:r>
            <a:r>
              <a:rPr lang="en-US" altLang="ko-KR" baseline="0" dirty="0" smtClean="0"/>
              <a:t> an articulated model?  What does it mean?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Articulated model = parts + movement of each part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Parts: labels per vertex that say which part does this belong to</a:t>
            </a:r>
          </a:p>
          <a:p>
            <a:r>
              <a:rPr lang="en-US" altLang="ko-KR" baseline="0" dirty="0" smtClean="0"/>
              <a:t>Motion: Rigid transformation (rotation + translation) for each label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Figure out the labels and the motion and the joints so that the scans</a:t>
            </a:r>
            <a:r>
              <a:rPr lang="en-US" altLang="ko-KR" baseline="0" dirty="0" smtClean="0"/>
              <a:t> align</a:t>
            </a:r>
          </a:p>
          <a:p>
            <a:endParaRPr lang="en-US" altLang="ko-KR" smtClean="0"/>
          </a:p>
          <a:p>
            <a:r>
              <a:rPr lang="en-US" altLang="ko-KR" smtClean="0"/>
              <a:t>Note: we will now refer</a:t>
            </a:r>
            <a:r>
              <a:rPr lang="en-US" altLang="ko-KR" baseline="0" smtClean="0"/>
              <a:t> to the “parts” using the term “labels” (the two are interchangeable)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Output: Labels</a:t>
            </a:r>
            <a:r>
              <a:rPr lang="en-US" altLang="ko-KR" baseline="0" dirty="0" smtClean="0"/>
              <a:t> per vertex and transformations per label</a:t>
            </a:r>
          </a:p>
          <a:p>
            <a:r>
              <a:rPr lang="en-US" altLang="ko-KR" baseline="0" dirty="0" smtClean="0"/>
              <a:t>Not intended to be totally accurate, just close enough for a local optimization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Output: Labels</a:t>
            </a:r>
            <a:r>
              <a:rPr lang="en-US" altLang="ko-KR" baseline="0" dirty="0" smtClean="0"/>
              <a:t> per vertex and transformations per label</a:t>
            </a:r>
          </a:p>
          <a:p>
            <a:r>
              <a:rPr lang="en-US" altLang="ko-KR" baseline="0" dirty="0" smtClean="0"/>
              <a:t>Not intended to be totally accurate, just close enough for a local optimization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Iteratively add each frame</a:t>
            </a:r>
          </a:p>
          <a:p>
            <a:r>
              <a:rPr lang="en-US" altLang="ko-KR" dirty="0" smtClean="0"/>
              <a:t>The model is updated globally over all frames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Post-processing</a:t>
            </a:r>
          </a:p>
          <a:p>
            <a:pPr lvl="1"/>
            <a:r>
              <a:rPr lang="en-US" altLang="ko-KR" dirty="0" smtClean="0"/>
              <a:t>Gather all frames in reference pose</a:t>
            </a:r>
          </a:p>
          <a:p>
            <a:pPr lvl="1"/>
            <a:r>
              <a:rPr lang="en-US" altLang="ko-KR" dirty="0" smtClean="0"/>
              <a:t>Resample points, reconstruct mesh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MZ: Need to explain</a:t>
            </a:r>
            <a:r>
              <a:rPr lang="en-US" altLang="ko-KR" baseline="0" dirty="0" smtClean="0"/>
              <a:t> color coding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ko-KR" sz="1000" kern="1200" dirty="0" smtClean="0">
              <a:solidFill>
                <a:schemeClr val="tx1"/>
              </a:solidFill>
              <a:latin typeface="Corbel" pitchFamily="34" charset="0"/>
              <a:ea typeface="ＭＳ Ｐゴシック" pitchFamily="-108" charset="-128"/>
              <a:cs typeface="ＭＳ Ｐゴシック" pitchFamily="-108" charset="-128"/>
            </a:endParaRP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000" kern="1200" dirty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Registration not perfect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000" kern="1200" dirty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Inconsistent labeling among each registration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000" kern="1200" dirty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  <a:sym typeface="Wingdings" pitchFamily="2" charset="2"/>
              </a:rPr>
              <a:t>Need global refinement</a:t>
            </a:r>
            <a:endParaRPr lang="en-US" altLang="ko-KR" sz="1000" kern="1200" dirty="0" smtClean="0">
              <a:solidFill>
                <a:schemeClr val="tx1"/>
              </a:solidFill>
              <a:latin typeface="Corbel" pitchFamily="34" charset="0"/>
              <a:ea typeface="ＭＳ Ｐゴシック" pitchFamily="-108" charset="-128"/>
              <a:cs typeface="ＭＳ Ｐゴシック" pitchFamily="-108" charset="-128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The goal of feature descriptors is to find point-wise correspondences</a:t>
            </a:r>
          </a:p>
          <a:p>
            <a:r>
              <a:rPr lang="en-US" altLang="ko-KR" dirty="0" smtClean="0"/>
              <a:t>In our work, we use Spin Images as the</a:t>
            </a:r>
            <a:r>
              <a:rPr lang="en-US" altLang="ko-KR" baseline="0" dirty="0" smtClean="0"/>
              <a:t> feature descriptor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MZ: Need to say</a:t>
            </a:r>
            <a:r>
              <a:rPr lang="en-US" altLang="ko-KR" baseline="0" dirty="0" smtClean="0"/>
              <a:t> why correspondence is not one-to-one, but many-to-many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3 </a:t>
            </a:r>
            <a:r>
              <a:rPr lang="en-US" altLang="ko-KR" dirty="0" smtClean="0">
                <a:sym typeface="Wingdings" pitchFamily="2" charset="2"/>
              </a:rPr>
              <a:t> Each cluster forms one rigid part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Optimization establishes one-to-one correspondences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Optimization establishes one-to-one correspondences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ko-KR" sz="1000" kern="120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Color coding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ko-KR" sz="1000" kern="120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Each color represents a unqiue</a:t>
            </a:r>
            <a:r>
              <a:rPr lang="en-US" altLang="ko-KR" sz="1000" kern="1200" baseline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 transformation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ko-KR" sz="1000" kern="1200" baseline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Mesh is transformed according to the transformations assigned to its vertices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ko-KR" sz="1000" kern="1200" dirty="0" smtClean="0">
              <a:solidFill>
                <a:schemeClr val="tx1"/>
              </a:solidFill>
              <a:latin typeface="Corbel" pitchFamily="34" charset="0"/>
              <a:ea typeface="ＭＳ Ｐゴシック" pitchFamily="-108" charset="-128"/>
              <a:cs typeface="ＭＳ Ｐゴシック" pitchFamily="-108" charset="-128"/>
            </a:endParaRP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000" kern="1200" dirty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Registration not perfect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000" kern="1200" dirty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Inconsistent labeling among each registration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000" kern="1200" dirty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  <a:sym typeface="Wingdings" pitchFamily="2" charset="2"/>
              </a:rPr>
              <a:t>Need global refinement</a:t>
            </a:r>
            <a:endParaRPr lang="en-US" altLang="ko-KR" sz="1000" kern="1200" dirty="0" smtClean="0">
              <a:solidFill>
                <a:schemeClr val="tx1"/>
              </a:solidFill>
              <a:latin typeface="Corbel" pitchFamily="34" charset="0"/>
              <a:ea typeface="ＭＳ Ｐゴシック" pitchFamily="-108" charset="-128"/>
              <a:cs typeface="ＭＳ Ｐゴシック" pitchFamily="-108" charset="-128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Post-processing</a:t>
            </a:r>
          </a:p>
          <a:p>
            <a:pPr lvl="1"/>
            <a:r>
              <a:rPr lang="en-US" altLang="ko-KR" dirty="0" smtClean="0"/>
              <a:t>Gather all frames in reference pose</a:t>
            </a:r>
          </a:p>
          <a:p>
            <a:pPr lvl="1"/>
            <a:r>
              <a:rPr lang="en-US" altLang="ko-KR" dirty="0" smtClean="0"/>
              <a:t>Resample points, reconstruct mesh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DSG represents</a:t>
            </a:r>
            <a:r>
              <a:rPr lang="en-US" altLang="ko-KR" baseline="0" smtClean="0"/>
              <a:t> our model as we have accumulated over the processed frames</a:t>
            </a:r>
          </a:p>
          <a:p>
            <a:endParaRPr lang="en-US" altLang="ko-KR" smtClean="0"/>
          </a:p>
          <a:p>
            <a:r>
              <a:rPr lang="en-US" altLang="ko-KR" baseline="0" smtClean="0"/>
              <a:t>The </a:t>
            </a:r>
            <a:r>
              <a:rPr lang="en-US" altLang="ko-KR" baseline="0" dirty="0" smtClean="0"/>
              <a:t>DSG maximizes the efficiency of the optimization algorithm</a:t>
            </a:r>
          </a:p>
          <a:p>
            <a:r>
              <a:rPr lang="en-US" altLang="ko-KR" baseline="0" dirty="0" smtClean="0">
                <a:sym typeface="Wingdings" pitchFamily="2" charset="2"/>
              </a:rPr>
              <a:t> Also updates the samples so that the entire surface seen so far is uniformly covered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baseline="0" smtClean="0">
                <a:sym typeface="Wingdings" pitchFamily="2" charset="2"/>
              </a:rPr>
              <a:t>Global fit: fit the DSG (label samples and deduce transformations for each label) to all frames we have processed so far</a:t>
            </a:r>
          </a:p>
          <a:p>
            <a:endParaRPr lang="en-US" altLang="ko-KR" baseline="0" smtClean="0">
              <a:sym typeface="Wingdings" pitchFamily="2" charset="2"/>
            </a:endParaRPr>
          </a:p>
          <a:p>
            <a:r>
              <a:rPr lang="en-US" altLang="ko-KR" baseline="0" smtClean="0">
                <a:sym typeface="Wingdings" pitchFamily="2" charset="2"/>
              </a:rPr>
              <a:t>Main </a:t>
            </a:r>
            <a:r>
              <a:rPr lang="en-US" altLang="ko-KR" baseline="0" dirty="0" smtClean="0">
                <a:sym typeface="Wingdings" pitchFamily="2" charset="2"/>
              </a:rPr>
              <a:t>global refinement optimization proceeds in </a:t>
            </a:r>
            <a:r>
              <a:rPr lang="en-US" altLang="ko-KR" baseline="0" smtClean="0">
                <a:sym typeface="Wingdings" pitchFamily="2" charset="2"/>
              </a:rPr>
              <a:t>these </a:t>
            </a:r>
            <a:r>
              <a:rPr lang="en-US" altLang="ko-KR" baseline="0" smtClean="0">
                <a:sym typeface="Wingdings" pitchFamily="2" charset="2"/>
              </a:rPr>
              <a:t>steps...</a:t>
            </a:r>
            <a:endParaRPr lang="en-US" altLang="ko-KR" baseline="0" dirty="0" smtClean="0">
              <a:sym typeface="Wingdings" pitchFamily="2" charset="2"/>
            </a:endParaRPr>
          </a:p>
          <a:p>
            <a:endParaRPr lang="en-US" altLang="ko-KR" baseline="0" dirty="0" smtClean="0">
              <a:sym typeface="Wingdings" pitchFamily="2" charset="2"/>
            </a:endParaRPr>
          </a:p>
          <a:p>
            <a:r>
              <a:rPr lang="en-US" altLang="ko-KR" baseline="0" dirty="0" smtClean="0">
                <a:sym typeface="Wingdings" pitchFamily="2" charset="2"/>
              </a:rPr>
              <a:t>Now we’ll explain further</a:t>
            </a:r>
          </a:p>
          <a:p>
            <a:pPr marL="228600" indent="-228600">
              <a:buAutoNum type="arabicPeriod"/>
            </a:pPr>
            <a:r>
              <a:rPr lang="en-US" altLang="ko-KR" baseline="0" dirty="0" smtClean="0">
                <a:sym typeface="Wingdings" pitchFamily="2" charset="2"/>
              </a:rPr>
              <a:t>Initial Registration</a:t>
            </a:r>
          </a:p>
          <a:p>
            <a:pPr marL="228600" indent="-228600">
              <a:buAutoNum type="arabicPeriod"/>
            </a:pPr>
            <a:r>
              <a:rPr lang="en-US" altLang="ko-KR" baseline="0" dirty="0" smtClean="0">
                <a:sym typeface="Wingdings" pitchFamily="2" charset="2"/>
              </a:rPr>
              <a:t>Global Fit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The problem that</a:t>
            </a:r>
            <a:r>
              <a:rPr lang="en-US" altLang="ko-KR" baseline="0" dirty="0" smtClean="0"/>
              <a:t> I’ll talk about is scanning a 3d model of a real-world subject</a:t>
            </a:r>
          </a:p>
          <a:p>
            <a:r>
              <a:rPr lang="en-US" altLang="ko-KR" baseline="0" dirty="0" smtClean="0"/>
              <a:t>In particular, we focused on creating models of subjects that are moving</a:t>
            </a:r>
          </a:p>
          <a:p>
            <a:r>
              <a:rPr lang="en-US" altLang="ko-KR" baseline="0" dirty="0" smtClean="0"/>
              <a:t>Two goals in mind: acquire a complete 3d surface, and also a model of the motion.  The result can then be used directly to create new animations.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This data is now easily acquired by recent advances in scanning hardware </a:t>
            </a:r>
            <a:r>
              <a:rPr lang="en-US" altLang="ko-KR" baseline="0" dirty="0" smtClean="0">
                <a:sym typeface="Wingdings" pitchFamily="2" charset="2"/>
              </a:rPr>
              <a:t> outputs a z-buffer of the scene</a:t>
            </a:r>
            <a:endParaRPr lang="en-US" altLang="ko-KR" baseline="0" dirty="0" smtClean="0"/>
          </a:p>
          <a:p>
            <a:r>
              <a:rPr lang="en-US" altLang="ko-KR" baseline="0" dirty="0" smtClean="0"/>
              <a:t>Now a number of real-time scanning systems are available</a:t>
            </a:r>
          </a:p>
          <a:p>
            <a:r>
              <a:rPr lang="en-US" altLang="ko-KR" baseline="0" dirty="0" smtClean="0"/>
              <a:t>These scanning systems are based on measuring TOF, visible structured light, and invisible IR structured light.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Step through one/two cycles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Post-processing</a:t>
            </a:r>
          </a:p>
          <a:p>
            <a:pPr lvl="1"/>
            <a:r>
              <a:rPr lang="en-US" altLang="ko-KR" dirty="0" smtClean="0"/>
              <a:t>Gather all frames in reference pose</a:t>
            </a:r>
          </a:p>
          <a:p>
            <a:pPr lvl="1"/>
            <a:r>
              <a:rPr lang="en-US" altLang="ko-KR" dirty="0" smtClean="0"/>
              <a:t>Resample points, reconstruct mesh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Once we have all scans on the reference</a:t>
            </a:r>
            <a:r>
              <a:rPr lang="en-US" altLang="ko-KR" baseline="0" dirty="0" smtClean="0"/>
              <a:t> frame</a:t>
            </a:r>
          </a:p>
          <a:p>
            <a:r>
              <a:rPr lang="en-US" altLang="ko-KR" baseline="0" dirty="0" smtClean="0">
                <a:sym typeface="Wingdings" pitchFamily="2" charset="2"/>
              </a:rPr>
              <a:t>  Resample and reconstruct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Repeat: This is completely automatic</a:t>
            </a:r>
          </a:p>
          <a:p>
            <a:r>
              <a:rPr lang="en-US" altLang="ko-KR" smtClean="0"/>
              <a:t>No template,</a:t>
            </a:r>
            <a:r>
              <a:rPr lang="en-US" altLang="ko-KR" baseline="0" smtClean="0"/>
              <a:t> markers, skeleton, segmentation.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41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42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43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Many challenges to create</a:t>
            </a:r>
            <a:r>
              <a:rPr lang="en-US" altLang="ko-KR" baseline="0" dirty="0" smtClean="0"/>
              <a:t> a 3d model from multiple scans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Camera does not provide correspondence between scans</a:t>
            </a:r>
          </a:p>
          <a:p>
            <a:r>
              <a:rPr lang="en-US" altLang="ko-KR" baseline="0" dirty="0" smtClean="0"/>
              <a:t>We need to infer correspondences </a:t>
            </a:r>
            <a:r>
              <a:rPr lang="en-US" altLang="ko-KR" baseline="0" dirty="0" smtClean="0">
                <a:sym typeface="Wingdings" pitchFamily="2" charset="2"/>
              </a:rPr>
              <a:t> Requires determining motion and compensating for it</a:t>
            </a:r>
          </a:p>
          <a:p>
            <a:r>
              <a:rPr lang="en-US" altLang="ko-KR" baseline="0" dirty="0" smtClean="0">
                <a:sym typeface="Wingdings" pitchFamily="2" charset="2"/>
              </a:rPr>
              <a:t>This is difficult without any prior knowledge of the shape or assumptions about the deformation.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The setup: A rigged character with a walking animation</a:t>
            </a:r>
          </a:p>
          <a:p>
            <a:r>
              <a:rPr lang="en-US" altLang="ko-KR" smtClean="0"/>
              <a:t>Obtained depth images from synthetic</a:t>
            </a:r>
            <a:r>
              <a:rPr lang="en-US" altLang="ko-KR" baseline="0" smtClean="0"/>
              <a:t> viewpoints</a:t>
            </a:r>
          </a:p>
          <a:p>
            <a:r>
              <a:rPr lang="en-US" altLang="ko-KR" baseline="0" smtClean="0"/>
              <a:t>Goal was to see how well our reconstruction matches the original animation</a:t>
            </a:r>
          </a:p>
          <a:p>
            <a:endParaRPr lang="en-US" altLang="ko-KR" baseline="0" smtClean="0"/>
          </a:p>
          <a:p>
            <a:r>
              <a:rPr lang="en-US" altLang="ko-KR" baseline="0" smtClean="0"/>
              <a:t>Input data and reconstructed model is shown on the left</a:t>
            </a:r>
          </a:p>
          <a:p>
            <a:r>
              <a:rPr lang="en-US" altLang="ko-KR" baseline="0" smtClean="0"/>
              <a:t>On the right, we compare the reconstructed data with the original skeletal animation</a:t>
            </a:r>
          </a:p>
          <a:p>
            <a:endParaRPr lang="en-US" altLang="ko-KR" baseline="0" smtClean="0"/>
          </a:p>
          <a:p>
            <a:r>
              <a:rPr lang="en-US" altLang="ko-KR" baseline="0" smtClean="0"/>
              <a:t>The structure is automatically recovered, so it doesn’t have the same topology as the input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44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45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Our method identifies reasonable rigid parts</a:t>
            </a:r>
          </a:p>
          <a:p>
            <a:endParaRPr lang="en-US" altLang="ko-KR" smtClean="0"/>
          </a:p>
          <a:p>
            <a:r>
              <a:rPr lang="en-US" altLang="ko-KR" smtClean="0"/>
              <a:t>Nonetheless,</a:t>
            </a:r>
            <a:r>
              <a:rPr lang="en-US" altLang="ko-KR" baseline="0" smtClean="0"/>
              <a:t> our method could be used as a preprocess to a further step to model deformable surfaces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46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smtClean="0"/>
              <a:t>Consecutive frames need to contain overlapping parts of the geometry, otherwise the initial registration will fail</a:t>
            </a:r>
          </a:p>
          <a:p>
            <a:r>
              <a:rPr lang="en-US" altLang="ko-KR" smtClean="0"/>
              <a:t>Idea is that the scans are arragnged</a:t>
            </a:r>
            <a:r>
              <a:rPr lang="en-US" altLang="ko-KR" baseline="0" smtClean="0"/>
              <a:t> over time</a:t>
            </a:r>
          </a:p>
          <a:p>
            <a:endParaRPr lang="en-US" altLang="ko-KR" smtClean="0"/>
          </a:p>
          <a:p>
            <a:r>
              <a:rPr lang="en-US" altLang="ko-KR" smtClean="0"/>
              <a:t>If we take out these two frames this front portion is completely occluded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47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48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80E03-BDDC-46CF-9D66-73E294E00C61}" type="slidenum">
              <a:rPr lang="en-US" altLang="ko-KR"/>
              <a:pPr/>
              <a:t>51</a:t>
            </a:fld>
            <a:endParaRPr lang="en-US" altLang="ko-KR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Now</a:t>
            </a:r>
            <a:r>
              <a:rPr lang="en-US" altLang="ko-KR" baseline="0" dirty="0" smtClean="0"/>
              <a:t> I would like to talk about recent work about capturing dynamic subjects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Techniques</a:t>
            </a:r>
            <a:r>
              <a:rPr lang="en-US" altLang="ko-KR" baseline="0" dirty="0" smtClean="0"/>
              <a:t> to create a 3d model from dynamic scans</a:t>
            </a:r>
            <a:endParaRPr lang="en-US" altLang="ko-KR" dirty="0" smtClean="0"/>
          </a:p>
          <a:p>
            <a:pPr>
              <a:buFont typeface="Wingdings"/>
              <a:buChar char="à"/>
            </a:pPr>
            <a:r>
              <a:rPr lang="en-US" altLang="ko-KR" dirty="0" smtClean="0">
                <a:sym typeface="Wingdings" pitchFamily="2" charset="2"/>
              </a:rPr>
              <a:t>Use a</a:t>
            </a:r>
            <a:r>
              <a:rPr lang="en-US" altLang="ko-KR" baseline="0" dirty="0" smtClean="0">
                <a:sym typeface="Wingdings" pitchFamily="2" charset="2"/>
              </a:rPr>
              <a:t> template, which is a complete 3d model of the subject (or similar shape) you are scanning</a:t>
            </a:r>
            <a:endParaRPr lang="en-US" altLang="ko-KR" dirty="0" smtClean="0"/>
          </a:p>
          <a:p>
            <a:pPr>
              <a:buFont typeface="Wingdings"/>
              <a:buNone/>
            </a:pP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/>
              <a:t>Allen: warping:</a:t>
            </a:r>
            <a:r>
              <a:rPr lang="en-US" altLang="ko-KR" baseline="0" dirty="0" smtClean="0"/>
              <a:t> Template model is very close to scans to begin with, vertex optimization to pull template to scans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Anguelov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discrete optimization: </a:t>
            </a:r>
            <a:r>
              <a:rPr lang="en-US" altLang="ko-KR" baseline="0" dirty="0" err="1" smtClean="0"/>
              <a:t>pairwise</a:t>
            </a:r>
            <a:r>
              <a:rPr lang="en-US" altLang="ko-KR" baseline="0" dirty="0" smtClean="0"/>
              <a:t> registration that works with completely different poses, template used to give geodesic distances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baseline="0" dirty="0" smtClean="0"/>
              <a:t>Li: coarse template tracking -&gt; non-rigid fit of template to a single scan, template continuously track scans over the scan sequence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The</a:t>
            </a:r>
            <a:r>
              <a:rPr lang="en-US" altLang="ko-KR" baseline="0" dirty="0" smtClean="0"/>
              <a:t> most impressive results use highly detailed laser scans as a template and fit to silhouettes.</a:t>
            </a:r>
          </a:p>
          <a:p>
            <a:r>
              <a:rPr lang="en-US" altLang="ko-KR" baseline="0" dirty="0" smtClean="0"/>
              <a:t>The difference to our method is that we build this template shape from range scans.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Vlasic et al. fit a template that has a skeleton to the visual hull created by the silhouettes</a:t>
            </a:r>
          </a:p>
          <a:p>
            <a:r>
              <a:rPr lang="en-US" altLang="ko-KR" baseline="0" dirty="0" err="1" smtClean="0"/>
              <a:t>deAguiar</a:t>
            </a:r>
            <a:r>
              <a:rPr lang="en-US" altLang="ko-KR" baseline="0" dirty="0" smtClean="0"/>
              <a:t> et al. is similar but uses mesh deformation (no skeleton)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baseline="0" dirty="0" smtClean="0"/>
              <a:t>Another challenge is to find the correspondence between scans.</a:t>
            </a:r>
          </a:p>
          <a:p>
            <a:r>
              <a:rPr lang="en-US" altLang="ko-KR" baseline="0" dirty="0" smtClean="0"/>
              <a:t>Using markers is one way to avoid this problem.</a:t>
            </a:r>
          </a:p>
          <a:p>
            <a:r>
              <a:rPr lang="en-US" altLang="ko-KR" baseline="0" dirty="0" smtClean="0"/>
              <a:t>But this gives high-quality results, such as the work by Park and </a:t>
            </a:r>
            <a:r>
              <a:rPr lang="en-US" altLang="ko-KR" baseline="0" dirty="0" err="1" smtClean="0"/>
              <a:t>Hodgins</a:t>
            </a:r>
            <a:r>
              <a:rPr lang="en-US" altLang="ko-KR" baseline="0" dirty="0" smtClean="0"/>
              <a:t> that capture high-quality muscle deformation.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-Righ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200" y="3432175"/>
            <a:ext cx="2133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642" y="685800"/>
            <a:ext cx="6746015" cy="946683"/>
          </a:xfrm>
        </p:spPr>
        <p:txBody>
          <a:bodyPr/>
          <a:lstStyle>
            <a:lvl1pPr algn="ctr"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1" y="2057400"/>
            <a:ext cx="6744970" cy="1604011"/>
          </a:xfrm>
        </p:spPr>
        <p:txBody>
          <a:bodyPr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 descr="C:\Users\장우영\Desktop\blankS201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315200" cy="533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52400" y="30162"/>
            <a:ext cx="6721475" cy="5032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52400" y="609600"/>
            <a:ext cx="7010400" cy="33686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 userDrawn="1"/>
        </p:nvGrpSpPr>
        <p:grpSpPr bwMode="auto">
          <a:xfrm>
            <a:off x="0" y="0"/>
            <a:ext cx="7315200" cy="647700"/>
            <a:chOff x="0" y="0"/>
            <a:chExt cx="7315200" cy="647700"/>
          </a:xfrm>
        </p:grpSpPr>
        <p:pic>
          <p:nvPicPr>
            <p:cNvPr id="6" name="Picture 4" descr="S11_SlideBack3.png"/>
            <p:cNvPicPr>
              <a:picLocks noChangeAspect="1"/>
            </p:cNvPicPr>
            <p:nvPr/>
          </p:nvPicPr>
          <p:blipFill>
            <a:blip r:embed="rId2"/>
            <a:srcRect b="84259"/>
            <a:stretch>
              <a:fillRect/>
            </a:stretch>
          </p:blipFill>
          <p:spPr bwMode="auto">
            <a:xfrm>
              <a:off x="0" y="0"/>
              <a:ext cx="7315200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5" descr="S11_LogoHor.png"/>
            <p:cNvPicPr>
              <a:picLocks noChangeAspect="1"/>
            </p:cNvPicPr>
            <p:nvPr/>
          </p:nvPicPr>
          <p:blipFill>
            <a:blip r:embed="rId3"/>
            <a:srcRect t="79630" r="54198"/>
            <a:stretch>
              <a:fillRect/>
            </a:stretch>
          </p:blipFill>
          <p:spPr bwMode="auto">
            <a:xfrm>
              <a:off x="5638800" y="40256"/>
              <a:ext cx="1584039" cy="493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6722110" cy="5791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43841" y="762000"/>
            <a:ext cx="3304540" cy="321564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70301" y="762000"/>
            <a:ext cx="3305810" cy="321564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4475" y="106363"/>
            <a:ext cx="672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3152" tIns="36576" rIns="73152" bIns="365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4475" y="914400"/>
            <a:ext cx="6731000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3152" tIns="36576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bg2"/>
          </a:solidFill>
          <a:effectLst/>
          <a:latin typeface="Myriad Pro"/>
          <a:ea typeface="Myriad Pro"/>
          <a:cs typeface="Myriad Pro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36576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6pPr>
      <a:lvl7pPr marL="73152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7pPr>
      <a:lvl8pPr marL="109728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8pPr>
      <a:lvl9pPr marL="146304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9pPr>
    </p:titleStyle>
    <p:bodyStyle>
      <a:lvl1pPr marL="273050" indent="-273050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Char char="•"/>
        <a:defRPr sz="2400">
          <a:solidFill>
            <a:schemeClr val="tx1"/>
          </a:solidFill>
          <a:effectLst/>
          <a:latin typeface="Corbel" pitchFamily="34" charset="0"/>
          <a:ea typeface="Corbel" pitchFamily="34" charset="0"/>
          <a:cs typeface="Corbel" pitchFamily="34" charset="0"/>
        </a:defRPr>
      </a:lvl1pPr>
      <a:lvl2pPr marL="593725" indent="-228600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Font typeface="Arial" pitchFamily="34" charset="0"/>
        <a:buChar char="–"/>
        <a:defRPr sz="20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2pPr>
      <a:lvl3pPr marL="914400" indent="-182563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Char char="•"/>
        <a:defRPr sz="16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3pPr>
      <a:lvl4pPr marL="1279525" indent="-182563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Font typeface="Arial" pitchFamily="34" charset="0"/>
        <a:buChar char="–"/>
        <a:defRPr sz="14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4pPr>
      <a:lvl5pPr marL="1644650" indent="-182563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Font typeface="Arial" pitchFamily="34" charset="0"/>
        <a:buChar char="›"/>
        <a:defRPr sz="14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5pPr>
      <a:lvl6pPr marL="201168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6pPr>
      <a:lvl7pPr marL="237744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7pPr>
      <a:lvl8pPr marL="274320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8pPr>
      <a:lvl9pPr marL="310896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9pPr>
    </p:bodyStyle>
    <p:otherStyle>
      <a:defPPr>
        <a:defRPr lang="en-US"/>
      </a:defPPr>
      <a:lvl1pPr marL="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Pekelny08%20-%20Articulated%20Object%20Reconstruction%20-%20reconstruction.avi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Wand09-face.avi" TargetMode="Externa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61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GlobalReg.avi" TargetMode="External"/><Relationship Id="rId4" Type="http://schemas.openxmlformats.org/officeDocument/2006/relationships/image" Target="../media/image7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FinalProcessing.avi" TargetMode="External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Robot.avi" TargetMode="External"/><Relationship Id="rId4" Type="http://schemas.openxmlformats.org/officeDocument/2006/relationships/image" Target="../media/image8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Car.avi" TargetMode="External"/><Relationship Id="rId4" Type="http://schemas.openxmlformats.org/officeDocument/2006/relationships/image" Target="../media/image8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PP2.avi" TargetMode="External"/><Relationship Id="rId4" Type="http://schemas.openxmlformats.org/officeDocument/2006/relationships/image" Target="../media/image8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Siggraph%202011\Siggraph2011_Talk\skel_anim_separate.avi" TargetMode="External"/><Relationship Id="rId1" Type="http://schemas.openxmlformats.org/officeDocument/2006/relationships/video" Target="file:///F:\Siggraph%202011\Siggraph2011_Talk\Walkman2.avi" TargetMode="Externa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notesSlide" Target="../notesSlides/notesSlide4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IK.avi" TargetMode="External"/><Relationship Id="rId4" Type="http://schemas.openxmlformats.org/officeDocument/2006/relationships/image" Target="../media/image8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Non-Rigid.avi" TargetMode="External"/><Relationship Id="rId4" Type="http://schemas.openxmlformats.org/officeDocument/2006/relationships/image" Target="../media/image8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Allen02%20-%20Articulated%20Body%20Deformation%20from%20Range%20Scan%20Data.wmv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GlobalReg.avi" TargetMode="External"/><Relationship Id="rId5" Type="http://schemas.openxmlformats.org/officeDocument/2006/relationships/image" Target="../media/image7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Anguelov04%20-%20Correlated%20Correspondence.avi" TargetMode="Externa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ggraph%202011\Siggraph2011_Talk\siggraphAsia2009video.avi" TargetMode="Externa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Siggraph%202011\Siggraph2011_Talk\deAguiar08%20-%20Performance%20Capture%20from%20Sparse%20Multi-view%20Video%20(2).wmv" TargetMode="External"/><Relationship Id="rId1" Type="http://schemas.openxmlformats.org/officeDocument/2006/relationships/video" Target="file:///F:\Siggraph%202011\Siggraph2011_Talk\Vlasic08%20-%20Articulated%20Mesh%20Animation%20from%20Multi-View%20Silhouettes.wmv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Content Placeholder 1" descr="S11_PosterElements-Mountains.png"/>
          <p:cNvPicPr>
            <a:picLocks noGrp="1" noChangeAspect="1"/>
          </p:cNvPicPr>
          <p:nvPr>
            <p:ph idx="1"/>
          </p:nvPr>
        </p:nvPicPr>
        <p:blipFill>
          <a:blip r:embed="rId3"/>
          <a:srcRect l="7344" r="7533" b="13831"/>
          <a:stretch>
            <a:fillRect/>
          </a:stretch>
        </p:blipFill>
        <p:spPr>
          <a:xfrm>
            <a:off x="0" y="-12700"/>
            <a:ext cx="7391400" cy="4208463"/>
          </a:xfrm>
        </p:spPr>
      </p:pic>
      <p:pic>
        <p:nvPicPr>
          <p:cNvPr id="4" name="Picture 3" descr="S11_LogoVer.png"/>
          <p:cNvPicPr>
            <a:picLocks noChangeAspect="1"/>
          </p:cNvPicPr>
          <p:nvPr/>
        </p:nvPicPr>
        <p:blipFill>
          <a:blip r:embed="rId4"/>
          <a:srcRect t="74690" r="60570"/>
          <a:stretch>
            <a:fillRect/>
          </a:stretch>
        </p:blipFill>
        <p:spPr bwMode="auto">
          <a:xfrm>
            <a:off x="2057400" y="1031875"/>
            <a:ext cx="3517900" cy="216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Reconstruction without template</a:t>
            </a:r>
          </a:p>
          <a:p>
            <a:pPr lvl="1"/>
            <a:r>
              <a:rPr lang="en-US" altLang="ko-KR" dirty="0" smtClean="0"/>
              <a:t>User-specified segmentation [</a:t>
            </a:r>
            <a:r>
              <a:rPr lang="en-US" altLang="ko-KR" dirty="0" err="1" smtClean="0"/>
              <a:t>Pekelny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Gostman</a:t>
            </a:r>
            <a:r>
              <a:rPr lang="en-US" altLang="ko-KR" dirty="0" smtClean="0"/>
              <a:t> 2009]</a:t>
            </a:r>
          </a:p>
          <a:p>
            <a:pPr lvl="1"/>
            <a:endParaRPr lang="en-US" altLang="ko-KR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495800" y="3765550"/>
            <a:ext cx="2663414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</a:t>
            </a:r>
            <a:r>
              <a:rPr lang="en-US" altLang="ko-KR" sz="1600" dirty="0" err="1" smtClean="0">
                <a:latin typeface="Corbel" pitchFamily="34" charset="0"/>
              </a:rPr>
              <a:t>Pekelny</a:t>
            </a:r>
            <a:r>
              <a:rPr lang="en-US" altLang="ko-KR" sz="1600" dirty="0" smtClean="0">
                <a:latin typeface="Corbel" pitchFamily="34" charset="0"/>
              </a:rPr>
              <a:t> </a:t>
            </a:r>
            <a:r>
              <a:rPr lang="en-US" altLang="ko-KR" sz="1600" dirty="0">
                <a:latin typeface="Corbel" pitchFamily="34" charset="0"/>
              </a:rPr>
              <a:t>and </a:t>
            </a:r>
            <a:r>
              <a:rPr lang="en-US" altLang="ko-KR" sz="1600" dirty="0" err="1">
                <a:latin typeface="Corbel" pitchFamily="34" charset="0"/>
              </a:rPr>
              <a:t>Gotsman</a:t>
            </a:r>
            <a:r>
              <a:rPr lang="en-US" altLang="ko-KR" sz="1600" dirty="0">
                <a:latin typeface="Corbel" pitchFamily="34" charset="0"/>
              </a:rPr>
              <a:t> </a:t>
            </a:r>
            <a:r>
              <a:rPr lang="en-US" altLang="ko-KR" sz="1600" dirty="0" smtClean="0">
                <a:latin typeface="Corbel" pitchFamily="34" charset="0"/>
              </a:rPr>
              <a:t>2009]</a:t>
            </a:r>
            <a:endParaRPr lang="ko-KR" altLang="en-US" sz="1600" dirty="0">
              <a:latin typeface="Corbel" pitchFamily="34" charset="0"/>
            </a:endParaRPr>
          </a:p>
        </p:txBody>
      </p:sp>
      <p:pic>
        <p:nvPicPr>
          <p:cNvPr id="13" name="Pekelny08 - Articulated Object Reconstruction - reconstruction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711700" y="2147886"/>
            <a:ext cx="2190750" cy="1643063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498476"/>
            <a:ext cx="2197099" cy="16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Reconstruction without template</a:t>
            </a:r>
          </a:p>
          <a:p>
            <a:pPr lvl="1"/>
            <a:r>
              <a:rPr lang="en-US" altLang="ko-KR" dirty="0" smtClean="0"/>
              <a:t>User-specified segmentation [</a:t>
            </a:r>
            <a:r>
              <a:rPr lang="en-US" altLang="ko-KR" dirty="0" err="1" smtClean="0"/>
              <a:t>Pekelny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Gostman</a:t>
            </a:r>
            <a:r>
              <a:rPr lang="en-US" altLang="ko-KR" dirty="0" smtClean="0"/>
              <a:t> 2009]</a:t>
            </a:r>
          </a:p>
          <a:p>
            <a:pPr lvl="1"/>
            <a:r>
              <a:rPr lang="en-US" altLang="ko-KR" dirty="0" smtClean="0"/>
              <a:t>High frame rate / little motion between frames [Wand et al. 2009]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54718" y="3197610"/>
            <a:ext cx="2663414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[Wand et al. 2009]</a:t>
            </a:r>
            <a:endParaRPr lang="ko-KR" altLang="en-US" sz="1600" dirty="0">
              <a:latin typeface="Corbel" pitchFamily="34" charset="0"/>
            </a:endParaRPr>
          </a:p>
        </p:txBody>
      </p:sp>
      <p:pic>
        <p:nvPicPr>
          <p:cNvPr id="6" name="Wand09-fac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254500" y="992186"/>
            <a:ext cx="2914650" cy="218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Our approach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Dynamic range scans as input</a:t>
            </a:r>
          </a:p>
          <a:p>
            <a:r>
              <a:rPr lang="en-US" altLang="ko-KR" dirty="0" smtClean="0"/>
              <a:t>No template, markers, skeleton, or segmentation needed</a:t>
            </a:r>
          </a:p>
          <a:p>
            <a:r>
              <a:rPr lang="en-US" altLang="ko-KR" dirty="0" smtClean="0"/>
              <a:t>Reconstruct articulated models</a:t>
            </a:r>
          </a:p>
          <a:p>
            <a:pPr lvl="1"/>
            <a:r>
              <a:rPr lang="en-US" altLang="ko-KR" dirty="0" smtClean="0"/>
              <a:t>Use directly to create new animations</a:t>
            </a:r>
          </a:p>
        </p:txBody>
      </p:sp>
      <p:grpSp>
        <p:nvGrpSpPr>
          <p:cNvPr id="4" name="그룹 15"/>
          <p:cNvGrpSpPr/>
          <p:nvPr/>
        </p:nvGrpSpPr>
        <p:grpSpPr>
          <a:xfrm>
            <a:off x="152400" y="2286000"/>
            <a:ext cx="4800600" cy="1204704"/>
            <a:chOff x="526966" y="1595095"/>
            <a:chExt cx="6673660" cy="1674746"/>
          </a:xfrm>
        </p:grpSpPr>
        <p:pic>
          <p:nvPicPr>
            <p:cNvPr id="1026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1028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1030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1031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1032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33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034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24111" y="1829256"/>
            <a:ext cx="983706" cy="190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76239" y="1798190"/>
            <a:ext cx="986561" cy="193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653277" y="367037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82548" y="3727985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Reconstructed 3D 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Features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Large motions between scans</a:t>
            </a:r>
          </a:p>
          <a:p>
            <a:r>
              <a:rPr lang="en-US" altLang="ko-KR" dirty="0" smtClean="0"/>
              <a:t>Scans are incomplete (holes, missing data)</a:t>
            </a:r>
          </a:p>
          <a:p>
            <a:r>
              <a:rPr lang="en-US" altLang="ko-KR" dirty="0" smtClean="0"/>
              <a:t>Accumulate data over all scans to produce complete surfaces</a:t>
            </a:r>
          </a:p>
          <a:p>
            <a:r>
              <a:rPr lang="en-US" altLang="ko-KR" dirty="0" smtClean="0"/>
              <a:t>Needs only 1 or 2 simultaneous viewpoints</a:t>
            </a:r>
          </a:p>
        </p:txBody>
      </p:sp>
      <p:grpSp>
        <p:nvGrpSpPr>
          <p:cNvPr id="4" name="그룹 15"/>
          <p:cNvGrpSpPr/>
          <p:nvPr/>
        </p:nvGrpSpPr>
        <p:grpSpPr>
          <a:xfrm>
            <a:off x="152400" y="2286000"/>
            <a:ext cx="4800600" cy="1204704"/>
            <a:chOff x="526966" y="1595095"/>
            <a:chExt cx="6673660" cy="1674746"/>
          </a:xfrm>
        </p:grpSpPr>
        <p:pic>
          <p:nvPicPr>
            <p:cNvPr id="1026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1028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1030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1031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1032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33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034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24111" y="1829256"/>
            <a:ext cx="983706" cy="190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76239" y="1798190"/>
            <a:ext cx="986561" cy="193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653277" y="367037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82548" y="3727985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Reconstructed 3D 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Reconstructing Articulated Models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For every frame, determine</a:t>
            </a:r>
          </a:p>
          <a:p>
            <a:pPr lvl="1"/>
            <a:r>
              <a:rPr lang="en-US" altLang="ko-KR" b="1" dirty="0" smtClean="0"/>
              <a:t>Labeling</a:t>
            </a:r>
            <a:r>
              <a:rPr lang="en-US" altLang="ko-KR" dirty="0" smtClean="0"/>
              <a:t> into constituent parts (per-vertex)</a:t>
            </a:r>
          </a:p>
          <a:p>
            <a:pPr lvl="1"/>
            <a:r>
              <a:rPr lang="en-US" altLang="ko-KR" b="1" dirty="0" smtClean="0"/>
              <a:t>Motion </a:t>
            </a:r>
            <a:r>
              <a:rPr lang="en-US" altLang="ko-KR" dirty="0" smtClean="0"/>
              <a:t>of each part into some reference pose (per-label)</a:t>
            </a:r>
          </a:p>
          <a:p>
            <a:r>
              <a:rPr lang="en-US" altLang="ko-KR" dirty="0" smtClean="0"/>
              <a:t>Solve simultaneously for labels, motion, joint constraints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85800" y="2190750"/>
            <a:ext cx="2019565" cy="1773277"/>
            <a:chOff x="367070" y="1783071"/>
            <a:chExt cx="2361862" cy="2073830"/>
          </a:xfrm>
        </p:grpSpPr>
        <p:sp>
          <p:nvSpPr>
            <p:cNvPr id="23" name="모서리가 둥근 직사각형 22"/>
            <p:cNvSpPr/>
            <p:nvPr/>
          </p:nvSpPr>
          <p:spPr>
            <a:xfrm>
              <a:off x="367070" y="1783071"/>
              <a:ext cx="2361862" cy="2073830"/>
            </a:xfrm>
            <a:prstGeom prst="roundRect">
              <a:avLst>
                <a:gd name="adj" fmla="val 9719"/>
              </a:avLst>
            </a:prstGeom>
            <a:solidFill>
              <a:schemeClr val="bg2">
                <a:lumMod val="10000"/>
                <a:lumOff val="9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ko-KR" altLang="en-US">
                <a:latin typeface="Corbel" pitchFamily="34" charset="0"/>
              </a:endParaRPr>
            </a:p>
          </p:txBody>
        </p:sp>
        <p:grpSp>
          <p:nvGrpSpPr>
            <p:cNvPr id="4" name="그룹 16"/>
            <p:cNvGrpSpPr/>
            <p:nvPr/>
          </p:nvGrpSpPr>
          <p:grpSpPr>
            <a:xfrm>
              <a:off x="456603" y="1898284"/>
              <a:ext cx="2090930" cy="1892042"/>
              <a:chOff x="790994" y="2211710"/>
              <a:chExt cx="2921153" cy="2643296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950427" y="2211710"/>
                <a:ext cx="1134566" cy="2260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790994" y="4382027"/>
                <a:ext cx="1474033" cy="472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600" dirty="0" smtClean="0">
                    <a:latin typeface="Corbel" pitchFamily="34" charset="0"/>
                  </a:rPr>
                  <a:t>Unlabeled</a:t>
                </a:r>
                <a:endParaRPr lang="ko-KR" altLang="en-US" sz="1600" dirty="0">
                  <a:latin typeface="Corbel" pitchFamily="34" charset="0"/>
                </a:endParaRPr>
              </a:p>
            </p:txBody>
          </p:sp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555776" y="2211710"/>
                <a:ext cx="1080120" cy="2160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500134" y="4382027"/>
                <a:ext cx="1212013" cy="472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600" smtClean="0">
                    <a:latin typeface="Corbel" pitchFamily="34" charset="0"/>
                  </a:rPr>
                  <a:t>Labeled</a:t>
                </a:r>
                <a:endParaRPr lang="ko-KR" altLang="en-US" sz="1600">
                  <a:latin typeface="Corbel" pitchFamily="34" charset="0"/>
                </a:endParaRPr>
              </a:p>
            </p:txBody>
          </p:sp>
        </p:grpSp>
      </p:grpSp>
      <p:grpSp>
        <p:nvGrpSpPr>
          <p:cNvPr id="18" name="그룹 17"/>
          <p:cNvGrpSpPr/>
          <p:nvPr/>
        </p:nvGrpSpPr>
        <p:grpSpPr>
          <a:xfrm>
            <a:off x="3969365" y="2190750"/>
            <a:ext cx="2826365" cy="1785072"/>
            <a:chOff x="3650635" y="1783071"/>
            <a:chExt cx="3283565" cy="2073830"/>
          </a:xfrm>
        </p:grpSpPr>
        <p:sp>
          <p:nvSpPr>
            <p:cNvPr id="24" name="모서리가 둥근 직사각형 23"/>
            <p:cNvSpPr/>
            <p:nvPr/>
          </p:nvSpPr>
          <p:spPr>
            <a:xfrm>
              <a:off x="3650635" y="1783071"/>
              <a:ext cx="3283565" cy="2073830"/>
            </a:xfrm>
            <a:prstGeom prst="roundRect">
              <a:avLst>
                <a:gd name="adj" fmla="val 9719"/>
              </a:avLst>
            </a:prstGeom>
            <a:solidFill>
              <a:schemeClr val="bg2">
                <a:lumMod val="10000"/>
                <a:lumOff val="9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ko-KR" altLang="en-US">
                <a:latin typeface="Corbel" pitchFamily="34" charset="0"/>
              </a:endParaRPr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66859" y="1983351"/>
              <a:ext cx="999805" cy="1455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96273" y="1955890"/>
              <a:ext cx="735715" cy="1471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3948823" y="3466807"/>
              <a:ext cx="830611" cy="320088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Labeled</a:t>
              </a:r>
              <a:endParaRPr lang="ko-KR" altLang="en-US" sz="1600" dirty="0">
                <a:latin typeface="Corbe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69374" y="3445220"/>
              <a:ext cx="1009315" cy="320088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smtClean="0">
                  <a:latin typeface="Corbel" pitchFamily="34" charset="0"/>
                </a:rPr>
                <a:t>Reference</a:t>
              </a:r>
              <a:endParaRPr lang="ko-KR" altLang="en-US" sz="1600">
                <a:latin typeface="Corbel" pitchFamily="34" charset="0"/>
              </a:endParaRPr>
            </a:p>
          </p:txBody>
        </p:sp>
        <p:cxnSp>
          <p:nvCxnSpPr>
            <p:cNvPr id="20" name="직선 화살표 연결선 19"/>
            <p:cNvCxnSpPr/>
            <p:nvPr/>
          </p:nvCxnSpPr>
          <p:spPr>
            <a:xfrm>
              <a:off x="4966164" y="2706043"/>
              <a:ext cx="637389" cy="184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756116" y="2754946"/>
              <a:ext cx="1043811" cy="320088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smtClean="0">
                  <a:latin typeface="Corbel" pitchFamily="34" charset="0"/>
                </a:rPr>
                <a:t>Alignment</a:t>
              </a:r>
              <a:endParaRPr lang="ko-KR" altLang="en-US" sz="1600"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2800" dirty="0" smtClean="0"/>
              <a:t>Algorithm Overview</a:t>
            </a:r>
            <a:endParaRPr lang="ko-KR" altLang="en-US" sz="2800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Algorithm Overview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038600" cy="3368675"/>
          </a:xfrm>
        </p:spPr>
        <p:txBody>
          <a:bodyPr/>
          <a:lstStyle/>
          <a:p>
            <a:r>
              <a:rPr lang="en-US" altLang="ko-KR" dirty="0" smtClean="0"/>
              <a:t>Part I: Initialization</a:t>
            </a:r>
          </a:p>
          <a:p>
            <a:r>
              <a:rPr lang="en-US" altLang="ko-KR" dirty="0" smtClean="0"/>
              <a:t>Part II: Global refinement</a:t>
            </a:r>
          </a:p>
          <a:p>
            <a:r>
              <a:rPr lang="en-US" altLang="ko-KR" dirty="0" smtClean="0"/>
              <a:t>Post-processing</a:t>
            </a:r>
          </a:p>
        </p:txBody>
      </p:sp>
      <p:grpSp>
        <p:nvGrpSpPr>
          <p:cNvPr id="57" name="그룹 56"/>
          <p:cNvGrpSpPr/>
          <p:nvPr/>
        </p:nvGrpSpPr>
        <p:grpSpPr>
          <a:xfrm>
            <a:off x="4572000" y="897069"/>
            <a:ext cx="1664840" cy="2684861"/>
            <a:chOff x="4117950" y="903375"/>
            <a:chExt cx="1664840" cy="2684861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4201445" y="903375"/>
              <a:ext cx="1497850" cy="622732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800" dirty="0" smtClean="0">
                  <a:latin typeface="Corbel" pitchFamily="34" charset="0"/>
                </a:rPr>
                <a:t>Initial Registration</a:t>
              </a:r>
              <a:endParaRPr lang="ko-KR" altLang="en-US" sz="1800" dirty="0">
                <a:latin typeface="Corbel" pitchFamily="34" charset="0"/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4117950" y="1910767"/>
              <a:ext cx="1664840" cy="763087"/>
            </a:xfrm>
            <a:prstGeom prst="roundRect">
              <a:avLst>
                <a:gd name="adj" fmla="val 7261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800" dirty="0" smtClean="0">
                  <a:latin typeface="Corbel" pitchFamily="34" charset="0"/>
                </a:rPr>
                <a:t>Global Refinement</a:t>
              </a:r>
            </a:p>
          </p:txBody>
        </p:sp>
        <p:sp>
          <p:nvSpPr>
            <p:cNvPr id="52" name="모서리가 둥근 직사각형 51"/>
            <p:cNvSpPr/>
            <p:nvPr/>
          </p:nvSpPr>
          <p:spPr>
            <a:xfrm>
              <a:off x="4199933" y="3058514"/>
              <a:ext cx="1500875" cy="529722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800" dirty="0" smtClean="0">
                  <a:latin typeface="Corbel" pitchFamily="34" charset="0"/>
                </a:rPr>
                <a:t>Post-process</a:t>
              </a:r>
              <a:endParaRPr lang="ko-KR" altLang="en-US" sz="1800" dirty="0">
                <a:latin typeface="Corbel" pitchFamily="34" charset="0"/>
              </a:endParaRPr>
            </a:p>
          </p:txBody>
        </p:sp>
        <p:cxnSp>
          <p:nvCxnSpPr>
            <p:cNvPr id="54" name="직선 화살표 연결선 53"/>
            <p:cNvCxnSpPr>
              <a:stCxn id="14" idx="2"/>
              <a:endCxn id="21" idx="0"/>
            </p:cNvCxnSpPr>
            <p:nvPr/>
          </p:nvCxnSpPr>
          <p:spPr>
            <a:xfrm rot="5400000">
              <a:off x="4758040" y="1718437"/>
              <a:ext cx="38466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직선 화살표 연결선 55"/>
            <p:cNvCxnSpPr>
              <a:stCxn id="21" idx="2"/>
              <a:endCxn id="52" idx="0"/>
            </p:cNvCxnSpPr>
            <p:nvPr/>
          </p:nvCxnSpPr>
          <p:spPr>
            <a:xfrm rot="16200000" flipH="1">
              <a:off x="4758040" y="2866183"/>
              <a:ext cx="384660" cy="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Algorithm Overview</a:t>
            </a:r>
            <a:endParaRPr lang="ko-KR" altLang="en-US" dirty="0"/>
          </a:p>
        </p:txBody>
      </p:sp>
      <p:grpSp>
        <p:nvGrpSpPr>
          <p:cNvPr id="3" name="그룹 11"/>
          <p:cNvGrpSpPr/>
          <p:nvPr/>
        </p:nvGrpSpPr>
        <p:grpSpPr>
          <a:xfrm>
            <a:off x="4763364" y="756174"/>
            <a:ext cx="2316402" cy="606033"/>
            <a:chOff x="251520" y="982780"/>
            <a:chExt cx="2895502" cy="757541"/>
          </a:xfrm>
        </p:grpSpPr>
        <p:pic>
          <p:nvPicPr>
            <p:cNvPr id="2050" name="Picture 2" descr="F:\000 Shape Data\TOG09\graphics\source\robotDepth2\snapshot-00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520" y="987574"/>
              <a:ext cx="375346" cy="747952"/>
            </a:xfrm>
            <a:prstGeom prst="rect">
              <a:avLst/>
            </a:prstGeom>
            <a:noFill/>
          </p:spPr>
        </p:pic>
        <p:pic>
          <p:nvPicPr>
            <p:cNvPr id="2051" name="Picture 3" descr="F:\000 Shape Data\TOG09\graphics\source\robotDepth2\snapshot-000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05075" y="992369"/>
              <a:ext cx="387675" cy="738363"/>
            </a:xfrm>
            <a:prstGeom prst="rect">
              <a:avLst/>
            </a:prstGeom>
            <a:noFill/>
          </p:spPr>
        </p:pic>
        <p:pic>
          <p:nvPicPr>
            <p:cNvPr id="2052" name="Picture 4" descr="F:\000 Shape Data\TOG09\graphics\source\robotDepth2\snapshot-000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29011" y="982780"/>
              <a:ext cx="390415" cy="757541"/>
            </a:xfrm>
            <a:prstGeom prst="rect">
              <a:avLst/>
            </a:prstGeom>
            <a:noFill/>
          </p:spPr>
        </p:pic>
        <p:pic>
          <p:nvPicPr>
            <p:cNvPr id="2053" name="Picture 5" descr="F:\000 Shape Data\TOG09\graphics\source\robotDepth2\snapshot-000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81139" y="985519"/>
              <a:ext cx="405483" cy="752062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2385195" y="1126796"/>
              <a:ext cx="761827" cy="577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. . .</a:t>
              </a:r>
              <a:endParaRPr lang="ko-KR" altLang="en-US"/>
            </a:p>
          </p:txBody>
        </p:sp>
      </p:grpSp>
      <p:sp>
        <p:nvSpPr>
          <p:cNvPr id="14" name="모서리가 둥근 직사각형 13"/>
          <p:cNvSpPr/>
          <p:nvPr/>
        </p:nvSpPr>
        <p:spPr>
          <a:xfrm>
            <a:off x="4820971" y="1849302"/>
            <a:ext cx="1728192" cy="46085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dirty="0" smtClean="0">
                <a:latin typeface="Corbel" pitchFamily="34" charset="0"/>
              </a:rPr>
              <a:t>Initial Registration</a:t>
            </a:r>
            <a:endParaRPr lang="ko-KR" altLang="en-US" sz="1400" dirty="0">
              <a:latin typeface="Corbel" pitchFamily="34" charset="0"/>
            </a:endParaRPr>
          </a:p>
        </p:txBody>
      </p:sp>
      <p:cxnSp>
        <p:nvCxnSpPr>
          <p:cNvPr id="26" name="꺾인 연결선 25"/>
          <p:cNvCxnSpPr>
            <a:endCxn id="14" idx="0"/>
          </p:cNvCxnSpPr>
          <p:nvPr/>
        </p:nvCxnSpPr>
        <p:spPr>
          <a:xfrm rot="5400000">
            <a:off x="5503896" y="1591920"/>
            <a:ext cx="438554" cy="76212"/>
          </a:xfrm>
          <a:prstGeom prst="bentConnector3">
            <a:avLst>
              <a:gd name="adj1" fmla="val 50868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꺾인 연결선 27"/>
          <p:cNvCxnSpPr>
            <a:endCxn id="14" idx="0"/>
          </p:cNvCxnSpPr>
          <p:nvPr/>
        </p:nvCxnSpPr>
        <p:spPr>
          <a:xfrm rot="5400000">
            <a:off x="5740624" y="1360672"/>
            <a:ext cx="433074" cy="54418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꺾인 연결선 33"/>
          <p:cNvCxnSpPr>
            <a:endCxn id="14" idx="0"/>
          </p:cNvCxnSpPr>
          <p:nvPr/>
        </p:nvCxnSpPr>
        <p:spPr>
          <a:xfrm rot="16200000" flipH="1">
            <a:off x="5277854" y="1442089"/>
            <a:ext cx="430882" cy="38354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꺾인 연결선 35"/>
          <p:cNvCxnSpPr>
            <a:endCxn id="14" idx="0"/>
          </p:cNvCxnSpPr>
          <p:nvPr/>
        </p:nvCxnSpPr>
        <p:spPr>
          <a:xfrm rot="16200000" flipH="1">
            <a:off x="5081925" y="1246161"/>
            <a:ext cx="434718" cy="77156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>
            <a:stCxn id="14" idx="2"/>
          </p:cNvCxnSpPr>
          <p:nvPr/>
        </p:nvCxnSpPr>
        <p:spPr>
          <a:xfrm rot="16200000" flipH="1">
            <a:off x="5528766" y="2466453"/>
            <a:ext cx="313236" cy="63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454500" y="2666042"/>
            <a:ext cx="1721964" cy="935641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r>
              <a:rPr lang="en-US" altLang="ko-KR" sz="1400" b="1" dirty="0" smtClean="0">
                <a:latin typeface="Corbel" pitchFamily="34" charset="0"/>
              </a:rPr>
              <a:t>Labels </a:t>
            </a:r>
            <a:r>
              <a:rPr lang="en-US" altLang="ko-KR" sz="1400" dirty="0" smtClean="0">
                <a:latin typeface="Corbel" pitchFamily="34" charset="0"/>
              </a:rPr>
              <a:t>(per-vertex) and </a:t>
            </a:r>
            <a:r>
              <a:rPr lang="en-US" altLang="ko-KR" sz="1400" b="1" dirty="0" smtClean="0">
                <a:latin typeface="Corbel" pitchFamily="34" charset="0"/>
              </a:rPr>
              <a:t>Transformations</a:t>
            </a:r>
            <a:r>
              <a:rPr lang="en-US" altLang="ko-KR" sz="1400" dirty="0" smtClean="0">
                <a:latin typeface="Corbel" pitchFamily="34" charset="0"/>
              </a:rPr>
              <a:t> (per-label) for a coarse registration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038600" cy="3368675"/>
          </a:xfrm>
        </p:spPr>
        <p:txBody>
          <a:bodyPr/>
          <a:lstStyle/>
          <a:p>
            <a:r>
              <a:rPr lang="en-US" altLang="ko-KR" dirty="0" smtClean="0"/>
              <a:t>Initialization</a:t>
            </a:r>
          </a:p>
          <a:p>
            <a:pPr lvl="1"/>
            <a:r>
              <a:rPr lang="en-US" altLang="ko-KR" dirty="0" smtClean="0"/>
              <a:t>Coarse </a:t>
            </a:r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9115" y="2456613"/>
            <a:ext cx="760590" cy="134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34192" y="2449134"/>
            <a:ext cx="798327" cy="137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8449" y="2445062"/>
            <a:ext cx="762274" cy="137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Algorithm Overview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038600" cy="3368675"/>
          </a:xfrm>
        </p:spPr>
        <p:txBody>
          <a:bodyPr/>
          <a:lstStyle/>
          <a:p>
            <a:r>
              <a:rPr lang="en-US" altLang="ko-KR" dirty="0" smtClean="0"/>
              <a:t>Initialization</a:t>
            </a:r>
          </a:p>
          <a:p>
            <a:pPr lvl="1"/>
            <a:r>
              <a:rPr lang="en-US" altLang="ko-KR" dirty="0" smtClean="0"/>
              <a:t>Coarse </a:t>
            </a:r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Global refinement</a:t>
            </a:r>
          </a:p>
          <a:p>
            <a:pPr lvl="1"/>
            <a:r>
              <a:rPr lang="en-US" altLang="ko-KR" dirty="0" smtClean="0"/>
              <a:t>Iteratively add each frame and update the solution (labels, motion, joints, geometry)</a:t>
            </a:r>
          </a:p>
          <a:p>
            <a:pPr lvl="1"/>
            <a:r>
              <a:rPr lang="en-US" altLang="ko-KR" dirty="0" smtClean="0"/>
              <a:t>Model is updated globally over all frames added so far</a:t>
            </a:r>
          </a:p>
          <a:p>
            <a:endParaRPr lang="ko-KR" altLang="en-US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2544" y="560754"/>
            <a:ext cx="401475" cy="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2555" y="554404"/>
            <a:ext cx="421394" cy="72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2103" y="553044"/>
            <a:ext cx="402363" cy="72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32037" y="556195"/>
            <a:ext cx="375266" cy="72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6201295" y="674987"/>
            <a:ext cx="964747" cy="5575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Initialized</a:t>
            </a:r>
          </a:p>
          <a:p>
            <a:r>
              <a:rPr lang="en-US" altLang="ko-KR" sz="1600" dirty="0" smtClean="0">
                <a:latin typeface="Corbel" pitchFamily="34" charset="0"/>
              </a:rPr>
              <a:t>Frames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155788" y="1418860"/>
            <a:ext cx="3020673" cy="1500918"/>
          </a:xfrm>
          <a:prstGeom prst="roundRect">
            <a:avLst>
              <a:gd name="adj" fmla="val 726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endParaRPr lang="en-US" altLang="ko-KR" sz="1600" dirty="0" smtClean="0">
              <a:latin typeface="Corbel" pitchFamily="34" charset="0"/>
            </a:endParaRPr>
          </a:p>
          <a:p>
            <a:pPr algn="ctr"/>
            <a:endParaRPr lang="en-US" altLang="ko-KR" sz="1600" dirty="0" smtClean="0">
              <a:latin typeface="Corbel" pitchFamily="34" charset="0"/>
            </a:endParaRPr>
          </a:p>
          <a:p>
            <a:pPr algn="ctr"/>
            <a:endParaRPr lang="en-US" altLang="ko-KR" sz="1600" dirty="0" smtClean="0">
              <a:latin typeface="Corbel" pitchFamily="34" charset="0"/>
            </a:endParaRPr>
          </a:p>
          <a:p>
            <a:pPr algn="ctr"/>
            <a:endParaRPr lang="en-US" altLang="ko-KR" sz="1600" dirty="0" smtClean="0">
              <a:latin typeface="Corbel" pitchFamily="34" charset="0"/>
            </a:endParaRPr>
          </a:p>
          <a:p>
            <a:pPr algn="ctr"/>
            <a:endParaRPr lang="en-US" altLang="ko-KR" sz="1600" dirty="0" smtClean="0">
              <a:latin typeface="Corbel" pitchFamily="34" charset="0"/>
            </a:endParaRPr>
          </a:p>
          <a:p>
            <a:pPr algn="ctr"/>
            <a:endParaRPr lang="en-US" altLang="ko-KR" sz="1600" dirty="0" smtClean="0">
              <a:latin typeface="Corbel" pitchFamily="34" charset="0"/>
            </a:endParaRPr>
          </a:p>
          <a:p>
            <a:pPr algn="ctr"/>
            <a:endParaRPr lang="en-US" altLang="ko-KR" sz="1600" dirty="0" smtClean="0">
              <a:latin typeface="Corbel" pitchFamily="34" charset="0"/>
            </a:endParaRPr>
          </a:p>
          <a:p>
            <a:pPr algn="ctr"/>
            <a:endParaRPr lang="en-US" altLang="ko-KR" sz="1600" dirty="0" smtClean="0">
              <a:latin typeface="Corbel" pitchFamily="34" charset="0"/>
            </a:endParaRPr>
          </a:p>
          <a:p>
            <a:pPr algn="ctr"/>
            <a:r>
              <a:rPr lang="en-US" altLang="ko-KR" sz="1800" dirty="0" smtClean="0">
                <a:latin typeface="Corbel" pitchFamily="34" charset="0"/>
              </a:rPr>
              <a:t>Global Refinement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4382819" y="2283475"/>
            <a:ext cx="1236015" cy="4825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dirty="0" smtClean="0">
                <a:latin typeface="Corbel" pitchFamily="34" charset="0"/>
              </a:rPr>
              <a:t>Update</a:t>
            </a:r>
            <a:r>
              <a:rPr lang="en-US" altLang="ko-KR" sz="1400" b="1" dirty="0" smtClean="0">
                <a:latin typeface="Corbel" pitchFamily="34" charset="0"/>
              </a:rPr>
              <a:t> </a:t>
            </a:r>
            <a:r>
              <a:rPr lang="en-US" altLang="ko-KR" sz="1400" dirty="0" smtClean="0">
                <a:latin typeface="Corbel" pitchFamily="34" charset="0"/>
              </a:rPr>
              <a:t>Labels, Joints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6062481" y="2276694"/>
            <a:ext cx="1006242" cy="50497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dirty="0" smtClean="0">
                <a:latin typeface="Corbel" pitchFamily="34" charset="0"/>
              </a:rPr>
              <a:t>Update Geometry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4459692" y="1558261"/>
            <a:ext cx="780773" cy="4825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dirty="0" smtClean="0">
                <a:latin typeface="Corbel" pitchFamily="34" charset="0"/>
              </a:rPr>
              <a:t>Update Motion</a:t>
            </a:r>
            <a:endParaRPr lang="ko-KR" altLang="en-US" sz="1400" dirty="0">
              <a:latin typeface="Corbel" pitchFamily="34" charset="0"/>
            </a:endParaRPr>
          </a:p>
        </p:txBody>
      </p:sp>
      <p:cxnSp>
        <p:nvCxnSpPr>
          <p:cNvPr id="67" name="꺾인 연결선 66"/>
          <p:cNvCxnSpPr>
            <a:stCxn id="21" idx="1"/>
            <a:endCxn id="28" idx="1"/>
          </p:cNvCxnSpPr>
          <p:nvPr/>
        </p:nvCxnSpPr>
        <p:spPr>
          <a:xfrm rot="10800000" flipH="1">
            <a:off x="4382818" y="1799536"/>
            <a:ext cx="76873" cy="725214"/>
          </a:xfrm>
          <a:prstGeom prst="bentConnector3">
            <a:avLst>
              <a:gd name="adj1" fmla="val -157916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8" name="순서도: 판단 67"/>
          <p:cNvSpPr/>
          <p:nvPr/>
        </p:nvSpPr>
        <p:spPr>
          <a:xfrm>
            <a:off x="5486417" y="1563944"/>
            <a:ext cx="756744" cy="466659"/>
          </a:xfrm>
          <a:prstGeom prst="flowChartDecisi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1100" dirty="0" smtClean="0"/>
          </a:p>
        </p:txBody>
      </p:sp>
      <p:sp>
        <p:nvSpPr>
          <p:cNvPr id="69" name="TextBox 68"/>
          <p:cNvSpPr txBox="1"/>
          <p:nvPr/>
        </p:nvSpPr>
        <p:spPr>
          <a:xfrm>
            <a:off x="5568377" y="1608086"/>
            <a:ext cx="63991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50" b="1" dirty="0" err="1" smtClean="0">
                <a:solidFill>
                  <a:srgbClr val="000000"/>
                </a:solidFill>
                <a:latin typeface="Corbel" pitchFamily="34" charset="0"/>
              </a:rPr>
              <a:t>Conver</a:t>
            </a:r>
            <a:r>
              <a:rPr lang="en-US" altLang="ko-KR" sz="1050" b="1" dirty="0" smtClean="0">
                <a:solidFill>
                  <a:srgbClr val="000000"/>
                </a:solidFill>
                <a:latin typeface="Corbel" pitchFamily="34" charset="0"/>
              </a:rPr>
              <a:t>-</a:t>
            </a:r>
          </a:p>
          <a:p>
            <a:pPr algn="ctr"/>
            <a:r>
              <a:rPr lang="en-US" altLang="ko-KR" sz="1050" b="1" dirty="0" err="1" smtClean="0">
                <a:solidFill>
                  <a:srgbClr val="000000"/>
                </a:solidFill>
                <a:latin typeface="Corbel" pitchFamily="34" charset="0"/>
              </a:rPr>
              <a:t>ged</a:t>
            </a:r>
            <a:r>
              <a:rPr lang="en-US" altLang="ko-KR" sz="1050" b="1" dirty="0" smtClean="0">
                <a:solidFill>
                  <a:srgbClr val="000000"/>
                </a:solidFill>
                <a:latin typeface="Corbel" pitchFamily="34" charset="0"/>
              </a:rPr>
              <a:t>?</a:t>
            </a:r>
            <a:endParaRPr lang="ko-KR" altLang="en-US" sz="1050" b="1" dirty="0">
              <a:solidFill>
                <a:srgbClr val="000000"/>
              </a:solidFill>
              <a:latin typeface="Corbel" pitchFamily="34" charset="0"/>
            </a:endParaRPr>
          </a:p>
        </p:txBody>
      </p:sp>
      <p:cxnSp>
        <p:nvCxnSpPr>
          <p:cNvPr id="71" name="직선 화살표 연결선 70"/>
          <p:cNvCxnSpPr>
            <a:stCxn id="28" idx="3"/>
            <a:endCxn id="68" idx="1"/>
          </p:cNvCxnSpPr>
          <p:nvPr/>
        </p:nvCxnSpPr>
        <p:spPr>
          <a:xfrm flipV="1">
            <a:off x="5240465" y="1797274"/>
            <a:ext cx="245952" cy="22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hape 72"/>
          <p:cNvCxnSpPr>
            <a:stCxn id="68" idx="2"/>
            <a:endCxn id="21" idx="3"/>
          </p:cNvCxnSpPr>
          <p:nvPr/>
        </p:nvCxnSpPr>
        <p:spPr>
          <a:xfrm rot="5400000">
            <a:off x="5494739" y="2154699"/>
            <a:ext cx="494147" cy="245955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821562" y="1999072"/>
            <a:ext cx="33534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50" b="1" dirty="0" smtClean="0">
                <a:solidFill>
                  <a:srgbClr val="000000"/>
                </a:solidFill>
                <a:latin typeface="Corbel" pitchFamily="34" charset="0"/>
              </a:rPr>
              <a:t>no</a:t>
            </a:r>
            <a:endParaRPr lang="ko-KR" altLang="en-US" sz="1050" b="1" dirty="0">
              <a:solidFill>
                <a:srgbClr val="000000"/>
              </a:solidFill>
              <a:latin typeface="Corbel" pitchFamily="34" charset="0"/>
            </a:endParaRPr>
          </a:p>
        </p:txBody>
      </p:sp>
      <p:cxnSp>
        <p:nvCxnSpPr>
          <p:cNvPr id="78" name="Shape 77"/>
          <p:cNvCxnSpPr>
            <a:stCxn id="68" idx="3"/>
            <a:endCxn id="22" idx="0"/>
          </p:cNvCxnSpPr>
          <p:nvPr/>
        </p:nvCxnSpPr>
        <p:spPr>
          <a:xfrm>
            <a:off x="6243161" y="1797274"/>
            <a:ext cx="322441" cy="479420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6183798" y="1551331"/>
            <a:ext cx="380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50" b="1" dirty="0" smtClean="0">
                <a:solidFill>
                  <a:srgbClr val="000000"/>
                </a:solidFill>
                <a:latin typeface="Corbel" pitchFamily="34" charset="0"/>
              </a:rPr>
              <a:t>yes</a:t>
            </a:r>
            <a:endParaRPr lang="ko-KR" altLang="en-US" sz="1050" b="1" dirty="0">
              <a:solidFill>
                <a:srgbClr val="000000"/>
              </a:solidFill>
              <a:latin typeface="Corbel" pitchFamily="34" charset="0"/>
            </a:endParaRPr>
          </a:p>
        </p:txBody>
      </p:sp>
      <p:cxnSp>
        <p:nvCxnSpPr>
          <p:cNvPr id="58" name="꺾인 연결선 57"/>
          <p:cNvCxnSpPr>
            <a:stCxn id="36" idx="2"/>
            <a:endCxn id="28" idx="0"/>
          </p:cNvCxnSpPr>
          <p:nvPr/>
        </p:nvCxnSpPr>
        <p:spPr>
          <a:xfrm rot="5400000">
            <a:off x="5087001" y="1042010"/>
            <a:ext cx="279330" cy="753173"/>
          </a:xfrm>
          <a:prstGeom prst="bentConnector3">
            <a:avLst>
              <a:gd name="adj1" fmla="val 25166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5" name="꺾인 연결선 84"/>
          <p:cNvCxnSpPr>
            <a:stCxn id="28" idx="3"/>
            <a:endCxn id="21" idx="3"/>
          </p:cNvCxnSpPr>
          <p:nvPr/>
        </p:nvCxnSpPr>
        <p:spPr>
          <a:xfrm>
            <a:off x="5240465" y="1799536"/>
            <a:ext cx="378369" cy="725214"/>
          </a:xfrm>
          <a:prstGeom prst="bentConnector3">
            <a:avLst>
              <a:gd name="adj1" fmla="val 160417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7103" y="1538217"/>
            <a:ext cx="125729" cy="22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48388" y="1815646"/>
            <a:ext cx="131967" cy="22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2251" y="1524200"/>
            <a:ext cx="126007" cy="22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4541" y="1817436"/>
            <a:ext cx="117521" cy="2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animBg="1"/>
      <p:bldP spid="28" grpId="0" animBg="1"/>
      <p:bldP spid="68" grpId="0" animBg="1"/>
      <p:bldP spid="69" grpId="0"/>
      <p:bldP spid="75" grpId="0"/>
      <p:bldP spid="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Algorithm Overview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038600" cy="3368675"/>
          </a:xfrm>
        </p:spPr>
        <p:txBody>
          <a:bodyPr/>
          <a:lstStyle/>
          <a:p>
            <a:r>
              <a:rPr lang="en-US" altLang="ko-KR" dirty="0" smtClean="0"/>
              <a:t>Initialization</a:t>
            </a:r>
          </a:p>
          <a:p>
            <a:pPr lvl="1"/>
            <a:r>
              <a:rPr lang="en-US" altLang="ko-KR" dirty="0" smtClean="0"/>
              <a:t>Coarse </a:t>
            </a:r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Global refinement</a:t>
            </a:r>
          </a:p>
          <a:p>
            <a:pPr lvl="1"/>
            <a:r>
              <a:rPr lang="en-US" altLang="ko-KR" dirty="0" smtClean="0"/>
              <a:t>Iteratively add each frame and update the solution (labels, motion, joints, geometry)</a:t>
            </a:r>
          </a:p>
          <a:p>
            <a:pPr lvl="1"/>
            <a:r>
              <a:rPr lang="en-US" altLang="ko-KR" dirty="0" smtClean="0"/>
              <a:t>Model is updated globally over all frames added so far</a:t>
            </a:r>
          </a:p>
          <a:p>
            <a:r>
              <a:rPr lang="en-US" altLang="ko-KR" dirty="0" smtClean="0"/>
              <a:t>Post-processing</a:t>
            </a:r>
          </a:p>
          <a:p>
            <a:pPr lvl="1"/>
            <a:r>
              <a:rPr lang="en-US" altLang="ko-KR" dirty="0" smtClean="0"/>
              <a:t>Gather frames, reconstruct mesh</a:t>
            </a:r>
            <a:endParaRPr lang="ko-KR" altLang="en-US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2544" y="560754"/>
            <a:ext cx="401475" cy="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2555" y="554404"/>
            <a:ext cx="421394" cy="72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2103" y="553044"/>
            <a:ext cx="402363" cy="72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32037" y="556195"/>
            <a:ext cx="375266" cy="72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6201295" y="674987"/>
            <a:ext cx="964747" cy="5575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Initialized</a:t>
            </a:r>
          </a:p>
          <a:p>
            <a:r>
              <a:rPr lang="en-US" altLang="ko-KR" sz="1600" dirty="0" smtClean="0">
                <a:latin typeface="Corbel" pitchFamily="34" charset="0"/>
              </a:rPr>
              <a:t>Frames</a:t>
            </a:r>
            <a:endParaRPr lang="ko-KR" altLang="en-US" sz="1600" dirty="0">
              <a:latin typeface="Corbel" pitchFamily="34" charset="0"/>
            </a:endParaRPr>
          </a:p>
        </p:txBody>
      </p:sp>
      <p:grpSp>
        <p:nvGrpSpPr>
          <p:cNvPr id="3" name="그룹 80"/>
          <p:cNvGrpSpPr/>
          <p:nvPr/>
        </p:nvGrpSpPr>
        <p:grpSpPr>
          <a:xfrm>
            <a:off x="4155788" y="1418860"/>
            <a:ext cx="3020673" cy="1500918"/>
            <a:chOff x="4086422" y="1532368"/>
            <a:chExt cx="3020673" cy="150091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4086422" y="1532368"/>
              <a:ext cx="3020673" cy="1500918"/>
            </a:xfrm>
            <a:prstGeom prst="roundRect">
              <a:avLst>
                <a:gd name="adj" fmla="val 7261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4313453" y="2396983"/>
              <a:ext cx="1236015" cy="48255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400" dirty="0" smtClean="0">
                  <a:latin typeface="Corbel" pitchFamily="34" charset="0"/>
                </a:rPr>
                <a:t>Update</a:t>
              </a:r>
              <a:r>
                <a:rPr lang="en-US" altLang="ko-KR" sz="1400" b="1" dirty="0" smtClean="0">
                  <a:latin typeface="Corbel" pitchFamily="34" charset="0"/>
                </a:rPr>
                <a:t> </a:t>
              </a:r>
              <a:r>
                <a:rPr lang="en-US" altLang="ko-KR" sz="1400" dirty="0" smtClean="0">
                  <a:latin typeface="Corbel" pitchFamily="34" charset="0"/>
                </a:rPr>
                <a:t>Labels, Joints</a:t>
              </a:r>
              <a:endParaRPr lang="ko-KR" altLang="en-US" sz="1400" dirty="0">
                <a:latin typeface="Corbel" pitchFamily="34" charset="0"/>
              </a:endParaRPr>
            </a:p>
          </p:txBody>
        </p:sp>
        <p:sp>
          <p:nvSpPr>
            <p:cNvPr id="22" name="모서리가 둥근 직사각형 21"/>
            <p:cNvSpPr/>
            <p:nvPr/>
          </p:nvSpPr>
          <p:spPr>
            <a:xfrm>
              <a:off x="5993115" y="2390202"/>
              <a:ext cx="1006242" cy="504974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400" dirty="0" smtClean="0">
                  <a:latin typeface="Corbel" pitchFamily="34" charset="0"/>
                </a:rPr>
                <a:t>Update Geometry</a:t>
              </a:r>
              <a:endParaRPr lang="ko-KR" altLang="en-US" sz="1400" dirty="0">
                <a:latin typeface="Corbel" pitchFamily="34" charset="0"/>
              </a:endParaRPr>
            </a:p>
          </p:txBody>
        </p:sp>
        <p:sp>
          <p:nvSpPr>
            <p:cNvPr id="28" name="모서리가 둥근 직사각형 27"/>
            <p:cNvSpPr/>
            <p:nvPr/>
          </p:nvSpPr>
          <p:spPr>
            <a:xfrm>
              <a:off x="4390326" y="1671769"/>
              <a:ext cx="780773" cy="48255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400" dirty="0" smtClean="0">
                  <a:latin typeface="Corbel" pitchFamily="34" charset="0"/>
                </a:rPr>
                <a:t>Update Motion</a:t>
              </a:r>
              <a:endParaRPr lang="ko-KR" altLang="en-US" sz="1400" dirty="0">
                <a:latin typeface="Corbel" pitchFamily="34" charset="0"/>
              </a:endParaRPr>
            </a:p>
          </p:txBody>
        </p:sp>
        <p:cxnSp>
          <p:nvCxnSpPr>
            <p:cNvPr id="67" name="꺾인 연결선 66"/>
            <p:cNvCxnSpPr>
              <a:stCxn id="21" idx="1"/>
              <a:endCxn id="28" idx="1"/>
            </p:cNvCxnSpPr>
            <p:nvPr/>
          </p:nvCxnSpPr>
          <p:spPr>
            <a:xfrm rot="10800000" flipH="1">
              <a:off x="4313452" y="1913044"/>
              <a:ext cx="76873" cy="725214"/>
            </a:xfrm>
            <a:prstGeom prst="bentConnector3">
              <a:avLst>
                <a:gd name="adj1" fmla="val -157916"/>
              </a:avLst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순서도: 판단 67"/>
            <p:cNvSpPr/>
            <p:nvPr/>
          </p:nvSpPr>
          <p:spPr>
            <a:xfrm>
              <a:off x="5417051" y="1677452"/>
              <a:ext cx="756744" cy="466659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 smtClean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499011" y="1721594"/>
              <a:ext cx="639919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50" b="1" dirty="0" err="1" smtClean="0">
                  <a:solidFill>
                    <a:srgbClr val="000000"/>
                  </a:solidFill>
                  <a:latin typeface="Corbel" pitchFamily="34" charset="0"/>
                </a:rPr>
                <a:t>Conver</a:t>
              </a:r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-</a:t>
              </a:r>
            </a:p>
            <a:p>
              <a:pPr algn="ctr"/>
              <a:r>
                <a:rPr lang="en-US" altLang="ko-KR" sz="1050" b="1" dirty="0" err="1" smtClean="0">
                  <a:solidFill>
                    <a:srgbClr val="000000"/>
                  </a:solidFill>
                  <a:latin typeface="Corbel" pitchFamily="34" charset="0"/>
                </a:rPr>
                <a:t>ged</a:t>
              </a:r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?</a:t>
              </a:r>
              <a:endParaRPr lang="ko-KR" altLang="en-US" sz="1050" b="1" dirty="0">
                <a:solidFill>
                  <a:srgbClr val="000000"/>
                </a:solidFill>
                <a:latin typeface="Corbel" pitchFamily="34" charset="0"/>
              </a:endParaRPr>
            </a:p>
          </p:txBody>
        </p:sp>
        <p:cxnSp>
          <p:nvCxnSpPr>
            <p:cNvPr id="71" name="직선 화살표 연결선 70"/>
            <p:cNvCxnSpPr>
              <a:stCxn id="28" idx="3"/>
              <a:endCxn id="68" idx="1"/>
            </p:cNvCxnSpPr>
            <p:nvPr/>
          </p:nvCxnSpPr>
          <p:spPr>
            <a:xfrm flipV="1">
              <a:off x="5171099" y="1910782"/>
              <a:ext cx="245952" cy="22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hape 72"/>
            <p:cNvCxnSpPr>
              <a:stCxn id="68" idx="2"/>
              <a:endCxn id="21" idx="3"/>
            </p:cNvCxnSpPr>
            <p:nvPr/>
          </p:nvCxnSpPr>
          <p:spPr>
            <a:xfrm rot="5400000">
              <a:off x="5425373" y="2268207"/>
              <a:ext cx="494147" cy="245955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5752196" y="2112580"/>
              <a:ext cx="33534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no</a:t>
              </a:r>
              <a:endParaRPr lang="ko-KR" altLang="en-US" sz="1050" b="1" dirty="0">
                <a:solidFill>
                  <a:srgbClr val="000000"/>
                </a:solidFill>
                <a:latin typeface="Corbel" pitchFamily="34" charset="0"/>
              </a:endParaRPr>
            </a:p>
          </p:txBody>
        </p:sp>
        <p:cxnSp>
          <p:nvCxnSpPr>
            <p:cNvPr id="78" name="Shape 77"/>
            <p:cNvCxnSpPr>
              <a:stCxn id="68" idx="3"/>
              <a:endCxn id="22" idx="0"/>
            </p:cNvCxnSpPr>
            <p:nvPr/>
          </p:nvCxnSpPr>
          <p:spPr>
            <a:xfrm>
              <a:off x="6173795" y="1910782"/>
              <a:ext cx="322441" cy="479420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6114432" y="1664839"/>
              <a:ext cx="38023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yes</a:t>
              </a:r>
              <a:endParaRPr lang="ko-KR" altLang="en-US" sz="1050" b="1" dirty="0">
                <a:solidFill>
                  <a:srgbClr val="000000"/>
                </a:solidFill>
                <a:latin typeface="Corbel" pitchFamily="34" charset="0"/>
              </a:endParaRPr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5026049" y="2919778"/>
            <a:ext cx="1289011" cy="781966"/>
            <a:chOff x="5026049" y="2919778"/>
            <a:chExt cx="1289011" cy="781966"/>
          </a:xfrm>
        </p:grpSpPr>
        <p:sp>
          <p:nvSpPr>
            <p:cNvPr id="25" name="모서리가 둥근 직사각형 24"/>
            <p:cNvSpPr/>
            <p:nvPr/>
          </p:nvSpPr>
          <p:spPr>
            <a:xfrm>
              <a:off x="5026049" y="3272234"/>
              <a:ext cx="1289011" cy="4295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Post-process</a:t>
              </a:r>
              <a:endParaRPr lang="ko-KR" altLang="en-US" sz="1600" dirty="0">
                <a:latin typeface="Corbel" pitchFamily="34" charset="0"/>
              </a:endParaRPr>
            </a:p>
          </p:txBody>
        </p:sp>
        <p:cxnSp>
          <p:nvCxnSpPr>
            <p:cNvPr id="30" name="직선 화살표 연결선 29"/>
            <p:cNvCxnSpPr/>
            <p:nvPr/>
          </p:nvCxnSpPr>
          <p:spPr>
            <a:xfrm rot="5400000">
              <a:off x="5495261" y="3088766"/>
              <a:ext cx="339852" cy="187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1" name="꺾인 연결선 30"/>
          <p:cNvCxnSpPr/>
          <p:nvPr/>
        </p:nvCxnSpPr>
        <p:spPr>
          <a:xfrm rot="5400000">
            <a:off x="5087001" y="1042010"/>
            <a:ext cx="279330" cy="753173"/>
          </a:xfrm>
          <a:prstGeom prst="bentConnector3">
            <a:avLst>
              <a:gd name="adj1" fmla="val 25166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94642" y="762000"/>
            <a:ext cx="6746015" cy="946683"/>
          </a:xfrm>
        </p:spPr>
        <p:txBody>
          <a:bodyPr/>
          <a:lstStyle/>
          <a:p>
            <a:r>
              <a:rPr lang="en-US" altLang="ko-KR" dirty="0" smtClean="0"/>
              <a:t>Global Registration of Dynamic Range Scans for Articulated Model Reconstruction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sz="1800" dirty="0" smtClean="0"/>
              <a:t>  Will Chang		Matthias </a:t>
            </a:r>
            <a:r>
              <a:rPr lang="en-US" altLang="ko-KR" sz="1800" dirty="0" err="1" smtClean="0"/>
              <a:t>Zwicker</a:t>
            </a:r>
            <a:endParaRPr lang="en-US" altLang="ko-KR" sz="1800" dirty="0" smtClean="0"/>
          </a:p>
          <a:p>
            <a:r>
              <a:rPr lang="en-US" altLang="ko-KR" sz="1800" dirty="0" smtClean="0"/>
              <a:t>UC San Diego		 University of Bern</a:t>
            </a:r>
          </a:p>
        </p:txBody>
      </p:sp>
      <p:pic>
        <p:nvPicPr>
          <p:cNvPr id="1026" name="Picture 2" descr="http://emeriti.ucsd.edu/_images/UCSD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200400"/>
            <a:ext cx="812844" cy="793750"/>
          </a:xfrm>
          <a:prstGeom prst="rect">
            <a:avLst/>
          </a:prstGeom>
          <a:noFill/>
        </p:spPr>
      </p:pic>
      <p:pic>
        <p:nvPicPr>
          <p:cNvPr id="1028" name="Picture 4" descr="http://www.phytopharm.dkf.unibe.ch/logo-un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3622" y="3261010"/>
            <a:ext cx="909178" cy="701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2800" dirty="0" smtClean="0"/>
              <a:t>Part I: Initialization</a:t>
            </a:r>
            <a:endParaRPr lang="ko-KR" altLang="en-US" sz="2800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7188" y="732453"/>
            <a:ext cx="175442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10"/>
          <p:cNvGrpSpPr/>
          <p:nvPr/>
        </p:nvGrpSpPr>
        <p:grpSpPr>
          <a:xfrm>
            <a:off x="5230463" y="699659"/>
            <a:ext cx="1768503" cy="3278496"/>
            <a:chOff x="6538078" y="874574"/>
            <a:chExt cx="2210628" cy="4098121"/>
          </a:xfrm>
        </p:grpSpPr>
        <p:sp>
          <p:nvSpPr>
            <p:cNvPr id="8" name="TextBox 7"/>
            <p:cNvSpPr txBox="1"/>
            <p:nvPr/>
          </p:nvSpPr>
          <p:spPr>
            <a:xfrm>
              <a:off x="6897637" y="4587974"/>
              <a:ext cx="185106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smtClean="0">
                  <a:latin typeface="Corbel" pitchFamily="34" charset="0"/>
                </a:rPr>
                <a:t>Registered Result</a:t>
              </a:r>
              <a:endParaRPr lang="ko-KR" altLang="en-US" sz="1400" b="1" i="1">
                <a:latin typeface="Corbel" pitchFamily="34" charset="0"/>
              </a:endParaRPr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38078" y="874574"/>
              <a:ext cx="2138378" cy="364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내용 개체 틀 8"/>
          <p:cNvSpPr>
            <a:spLocks noGrp="1"/>
          </p:cNvSpPr>
          <p:nvPr>
            <p:ph idx="1"/>
          </p:nvPr>
        </p:nvSpPr>
        <p:spPr>
          <a:xfrm>
            <a:off x="152400" y="609600"/>
            <a:ext cx="3246646" cy="3368675"/>
          </a:xfrm>
        </p:spPr>
        <p:txBody>
          <a:bodyPr/>
          <a:lstStyle/>
          <a:p>
            <a:r>
              <a:rPr lang="en-US" altLang="ko-KR" dirty="0" smtClean="0"/>
              <a:t>Establish initial correspondence of consecutive frames</a:t>
            </a:r>
          </a:p>
          <a:p>
            <a:pPr>
              <a:buNone/>
            </a:pPr>
            <a:r>
              <a:rPr lang="en-US" altLang="ko-KR" dirty="0" smtClean="0"/>
              <a:t> =  Coarse initial registration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26871" y="3664073"/>
            <a:ext cx="1298689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Frame</a:t>
            </a:r>
            <a:r>
              <a:rPr lang="en-US" altLang="ko-KR" sz="1400" b="1" i="1" dirty="0" smtClean="0">
                <a:latin typeface="Corbel" pitchFamily="34" charset="0"/>
              </a:rPr>
              <a:t> i </a:t>
            </a:r>
            <a:r>
              <a:rPr lang="en-US" altLang="ko-KR" sz="1400" dirty="0" smtClean="0">
                <a:latin typeface="Corbel" pitchFamily="34" charset="0"/>
              </a:rPr>
              <a:t>and </a:t>
            </a:r>
            <a:r>
              <a:rPr lang="en-US" altLang="ko-KR" sz="1400" b="1" i="1" dirty="0" smtClean="0">
                <a:latin typeface="Corbel" pitchFamily="34" charset="0"/>
              </a:rPr>
              <a:t>i+1</a:t>
            </a:r>
            <a:endParaRPr lang="ko-KR" altLang="en-US" sz="1400" b="1" i="1" dirty="0">
              <a:latin typeface="Corbel" pitchFamily="34" charset="0"/>
            </a:endParaRPr>
          </a:p>
        </p:txBody>
      </p:sp>
      <p:cxnSp>
        <p:nvCxnSpPr>
          <p:cNvPr id="13" name="직선 화살표 연결선 12"/>
          <p:cNvCxnSpPr/>
          <p:nvPr/>
        </p:nvCxnSpPr>
        <p:spPr>
          <a:xfrm flipV="1">
            <a:off x="4939632" y="2156726"/>
            <a:ext cx="496317" cy="3278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내용 개체 틀 74"/>
          <p:cNvSpPr>
            <a:spLocks noGrp="1"/>
          </p:cNvSpPr>
          <p:nvPr>
            <p:ph idx="1"/>
          </p:nvPr>
        </p:nvSpPr>
        <p:spPr>
          <a:xfrm>
            <a:off x="152400" y="609600"/>
            <a:ext cx="32766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Point correspondence using feature descriptors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grpSp>
        <p:nvGrpSpPr>
          <p:cNvPr id="4" name="그룹 86"/>
          <p:cNvGrpSpPr/>
          <p:nvPr/>
        </p:nvGrpSpPr>
        <p:grpSpPr>
          <a:xfrm>
            <a:off x="3715207" y="905272"/>
            <a:ext cx="3070012" cy="2477075"/>
            <a:chOff x="4644008" y="1131590"/>
            <a:chExt cx="3837515" cy="3096344"/>
          </a:xfrm>
        </p:grpSpPr>
        <p:cxnSp>
          <p:nvCxnSpPr>
            <p:cNvPr id="44" name="직선 연결선 43"/>
            <p:cNvCxnSpPr>
              <a:stCxn id="27" idx="6"/>
              <a:endCxn id="21" idx="2"/>
            </p:cNvCxnSpPr>
            <p:nvPr/>
          </p:nvCxnSpPr>
          <p:spPr>
            <a:xfrm flipV="1">
              <a:off x="5148064" y="1131590"/>
              <a:ext cx="1584176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>
              <a:stCxn id="28" idx="6"/>
              <a:endCxn id="20" idx="6"/>
            </p:cNvCxnSpPr>
            <p:nvPr/>
          </p:nvCxnSpPr>
          <p:spPr>
            <a:xfrm>
              <a:off x="4644008" y="1275606"/>
              <a:ext cx="2232248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>
              <a:stCxn id="32" idx="6"/>
              <a:endCxn id="23" idx="1"/>
            </p:cNvCxnSpPr>
            <p:nvPr/>
          </p:nvCxnSpPr>
          <p:spPr>
            <a:xfrm flipV="1">
              <a:off x="6156176" y="1368705"/>
              <a:ext cx="2325347" cy="19493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>
              <a:stCxn id="9" idx="6"/>
              <a:endCxn id="11" idx="2"/>
            </p:cNvCxnSpPr>
            <p:nvPr/>
          </p:nvCxnSpPr>
          <p:spPr>
            <a:xfrm>
              <a:off x="5652120" y="1635646"/>
              <a:ext cx="237626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>
              <a:stCxn id="30" idx="6"/>
              <a:endCxn id="12" idx="2"/>
            </p:cNvCxnSpPr>
            <p:nvPr/>
          </p:nvCxnSpPr>
          <p:spPr>
            <a:xfrm>
              <a:off x="5148064" y="2067694"/>
              <a:ext cx="259228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>
              <a:stCxn id="29" idx="6"/>
              <a:endCxn id="10" idx="2"/>
            </p:cNvCxnSpPr>
            <p:nvPr/>
          </p:nvCxnSpPr>
          <p:spPr>
            <a:xfrm>
              <a:off x="4716016" y="1779662"/>
              <a:ext cx="252028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>
              <a:stCxn id="31" idx="6"/>
              <a:endCxn id="13" idx="2"/>
            </p:cNvCxnSpPr>
            <p:nvPr/>
          </p:nvCxnSpPr>
          <p:spPr>
            <a:xfrm flipV="1">
              <a:off x="5508104" y="2283718"/>
              <a:ext cx="2160240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>
              <a:stCxn id="34" idx="6"/>
              <a:endCxn id="14" idx="2"/>
            </p:cNvCxnSpPr>
            <p:nvPr/>
          </p:nvCxnSpPr>
          <p:spPr>
            <a:xfrm>
              <a:off x="5148064" y="2643758"/>
              <a:ext cx="230425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직선 연결선 61"/>
            <p:cNvCxnSpPr>
              <a:stCxn id="38" idx="6"/>
              <a:endCxn id="19" idx="2"/>
            </p:cNvCxnSpPr>
            <p:nvPr/>
          </p:nvCxnSpPr>
          <p:spPr>
            <a:xfrm>
              <a:off x="4788024" y="2715766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>
              <a:stCxn id="35" idx="6"/>
              <a:endCxn id="15" idx="2"/>
            </p:cNvCxnSpPr>
            <p:nvPr/>
          </p:nvCxnSpPr>
          <p:spPr>
            <a:xfrm>
              <a:off x="5508104" y="2787774"/>
              <a:ext cx="2448272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>
              <a:stCxn id="36" idx="6"/>
              <a:endCxn id="16" idx="2"/>
            </p:cNvCxnSpPr>
            <p:nvPr/>
          </p:nvCxnSpPr>
          <p:spPr>
            <a:xfrm>
              <a:off x="5580112" y="3003798"/>
              <a:ext cx="1728192" cy="50405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>
              <a:stCxn id="37" idx="6"/>
            </p:cNvCxnSpPr>
            <p:nvPr/>
          </p:nvCxnSpPr>
          <p:spPr>
            <a:xfrm>
              <a:off x="5004048" y="3435846"/>
              <a:ext cx="2304256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>
              <a:stCxn id="40" idx="6"/>
              <a:endCxn id="17" idx="2"/>
            </p:cNvCxnSpPr>
            <p:nvPr/>
          </p:nvCxnSpPr>
          <p:spPr>
            <a:xfrm>
              <a:off x="4932040" y="4083918"/>
              <a:ext cx="2376264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>
              <a:stCxn id="39" idx="6"/>
              <a:endCxn id="18" idx="2"/>
            </p:cNvCxnSpPr>
            <p:nvPr/>
          </p:nvCxnSpPr>
          <p:spPr>
            <a:xfrm flipV="1">
              <a:off x="5508104" y="4011910"/>
              <a:ext cx="2304256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직선 연결선 73"/>
            <p:cNvCxnSpPr>
              <a:stCxn id="31" idx="6"/>
            </p:cNvCxnSpPr>
            <p:nvPr/>
          </p:nvCxnSpPr>
          <p:spPr>
            <a:xfrm flipV="1">
              <a:off x="5508104" y="2067694"/>
              <a:ext cx="2160240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>
              <a:stCxn id="29" idx="6"/>
              <a:endCxn id="11" idx="2"/>
            </p:cNvCxnSpPr>
            <p:nvPr/>
          </p:nvCxnSpPr>
          <p:spPr>
            <a:xfrm flipV="1">
              <a:off x="4716016" y="1635646"/>
              <a:ext cx="3312368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직선 연결선 77"/>
            <p:cNvCxnSpPr>
              <a:stCxn id="30" idx="6"/>
              <a:endCxn id="24" idx="2"/>
            </p:cNvCxnSpPr>
            <p:nvPr/>
          </p:nvCxnSpPr>
          <p:spPr>
            <a:xfrm>
              <a:off x="5148064" y="2067694"/>
              <a:ext cx="3096344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직선 연결선 79"/>
            <p:cNvCxnSpPr>
              <a:stCxn id="33" idx="6"/>
              <a:endCxn id="24" idx="2"/>
            </p:cNvCxnSpPr>
            <p:nvPr/>
          </p:nvCxnSpPr>
          <p:spPr>
            <a:xfrm flipV="1">
              <a:off x="5868144" y="2355726"/>
              <a:ext cx="2376264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직선 연결선 81"/>
            <p:cNvCxnSpPr>
              <a:endCxn id="23" idx="1"/>
            </p:cNvCxnSpPr>
            <p:nvPr/>
          </p:nvCxnSpPr>
          <p:spPr>
            <a:xfrm flipV="1">
              <a:off x="5652120" y="1368705"/>
              <a:ext cx="2829403" cy="266941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직선 연결선 83"/>
            <p:cNvCxnSpPr/>
            <p:nvPr/>
          </p:nvCxnSpPr>
          <p:spPr>
            <a:xfrm flipV="1">
              <a:off x="5004048" y="3075806"/>
              <a:ext cx="2952328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직선 연결선 85"/>
            <p:cNvCxnSpPr>
              <a:stCxn id="40" idx="6"/>
            </p:cNvCxnSpPr>
            <p:nvPr/>
          </p:nvCxnSpPr>
          <p:spPr>
            <a:xfrm flipV="1">
              <a:off x="4932040" y="3507854"/>
              <a:ext cx="2376264" cy="57606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그룹 41"/>
          <p:cNvGrpSpPr/>
          <p:nvPr/>
        </p:nvGrpSpPr>
        <p:grpSpPr>
          <a:xfrm>
            <a:off x="5385792" y="847666"/>
            <a:ext cx="1497766" cy="2592288"/>
            <a:chOff x="6732240" y="1059582"/>
            <a:chExt cx="1872208" cy="3240360"/>
          </a:xfrm>
          <a:solidFill>
            <a:srgbClr val="FF0000"/>
          </a:solidFill>
        </p:grpSpPr>
        <p:sp>
          <p:nvSpPr>
            <p:cNvPr id="10" name="타원 9"/>
            <p:cNvSpPr/>
            <p:nvPr/>
          </p:nvSpPr>
          <p:spPr>
            <a:xfrm>
              <a:off x="7236296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802838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7740352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7668344" y="22117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7452320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7956376" y="30037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7308304" y="343584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/>
            <p:cNvSpPr/>
            <p:nvPr/>
          </p:nvSpPr>
          <p:spPr>
            <a:xfrm>
              <a:off x="7308304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7812360" y="393990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7020272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673224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6732240" y="105958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7524328" y="127560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8460432" y="134761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/>
            <p:cNvSpPr/>
            <p:nvPr/>
          </p:nvSpPr>
          <p:spPr>
            <a:xfrm>
              <a:off x="8244408" y="228371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40"/>
          <p:cNvGrpSpPr/>
          <p:nvPr/>
        </p:nvGrpSpPr>
        <p:grpSpPr>
          <a:xfrm>
            <a:off x="3599994" y="962879"/>
            <a:ext cx="1324947" cy="2477075"/>
            <a:chOff x="4499992" y="1203598"/>
            <a:chExt cx="1656184" cy="3096344"/>
          </a:xfrm>
          <a:solidFill>
            <a:srgbClr val="FF0000"/>
          </a:solidFill>
        </p:grpSpPr>
        <p:sp>
          <p:nvSpPr>
            <p:cNvPr id="9" name="타원 8"/>
            <p:cNvSpPr/>
            <p:nvPr/>
          </p:nvSpPr>
          <p:spPr>
            <a:xfrm>
              <a:off x="550810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/>
            <p:cNvSpPr/>
            <p:nvPr/>
          </p:nvSpPr>
          <p:spPr>
            <a:xfrm>
              <a:off x="5004048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/>
          </p:nvSpPr>
          <p:spPr>
            <a:xfrm>
              <a:off x="4499992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/>
            <p:cNvSpPr/>
            <p:nvPr/>
          </p:nvSpPr>
          <p:spPr>
            <a:xfrm>
              <a:off x="4572000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/>
            <p:cNvSpPr/>
            <p:nvPr/>
          </p:nvSpPr>
          <p:spPr>
            <a:xfrm>
              <a:off x="5004048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/>
            <p:cNvSpPr/>
            <p:nvPr/>
          </p:nvSpPr>
          <p:spPr>
            <a:xfrm>
              <a:off x="5364088" y="23557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/>
            <p:cNvSpPr/>
            <p:nvPr/>
          </p:nvSpPr>
          <p:spPr>
            <a:xfrm>
              <a:off x="601216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/>
            <p:cNvSpPr/>
            <p:nvPr/>
          </p:nvSpPr>
          <p:spPr>
            <a:xfrm>
              <a:off x="5724128" y="249974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/>
            <p:cNvSpPr/>
            <p:nvPr/>
          </p:nvSpPr>
          <p:spPr>
            <a:xfrm>
              <a:off x="5004048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타원 34"/>
            <p:cNvSpPr/>
            <p:nvPr/>
          </p:nvSpPr>
          <p:spPr>
            <a:xfrm>
              <a:off x="5364088" y="271576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타원 35"/>
            <p:cNvSpPr/>
            <p:nvPr/>
          </p:nvSpPr>
          <p:spPr>
            <a:xfrm>
              <a:off x="5436096" y="293179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4860032" y="33638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/>
            <p:cNvSpPr/>
            <p:nvPr/>
          </p:nvSpPr>
          <p:spPr>
            <a:xfrm>
              <a:off x="4644008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38"/>
            <p:cNvSpPr/>
            <p:nvPr/>
          </p:nvSpPr>
          <p:spPr>
            <a:xfrm>
              <a:off x="5364088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타원 39"/>
            <p:cNvSpPr/>
            <p:nvPr/>
          </p:nvSpPr>
          <p:spPr>
            <a:xfrm>
              <a:off x="4788024" y="40119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" name="그룹 95"/>
          <p:cNvGrpSpPr/>
          <p:nvPr/>
        </p:nvGrpSpPr>
        <p:grpSpPr>
          <a:xfrm>
            <a:off x="719677" y="1769368"/>
            <a:ext cx="1785798" cy="1575114"/>
            <a:chOff x="899592" y="2211710"/>
            <a:chExt cx="2232248" cy="1968894"/>
          </a:xfrm>
        </p:grpSpPr>
        <p:pic>
          <p:nvPicPr>
            <p:cNvPr id="3076" name="Picture 4" descr="F:\000 Marschner Desktop\dissertation\shape_alignment\graphics\figuresWorkspace\ex6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9592" y="3003798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77" name="Picture 5" descr="F:\000 Marschner Desktop\dissertation\shape_alignment\graphics\figuresWorkspace\ex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83768" y="30086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78" name="Picture 6" descr="F:\000 Marschner Desktop\dissertation\shape_alignment\graphics\figuresWorkspace\ex2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99592" y="22117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79" name="Picture 7" descr="F:\000 Marschner Desktop\dissertation\shape_alignment\graphics\figuresWorkspace\ex3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96492" y="22117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80" name="Picture 8" descr="F:\000 Marschner Desktop\dissertation\shape_alignment\graphics\figuresWorkspace\ex4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91680" y="3003798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81" name="Picture 9" descr="F:\000 Marschner Desktop\dissertation\shape_alignment\graphics\figuresWorkspace\ex5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488580" y="22117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sp>
          <p:nvSpPr>
            <p:cNvPr id="95" name="TextBox 94"/>
            <p:cNvSpPr txBox="1"/>
            <p:nvPr/>
          </p:nvSpPr>
          <p:spPr>
            <a:xfrm>
              <a:off x="924996" y="3795883"/>
              <a:ext cx="219851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>
                  <a:latin typeface="Corbel" pitchFamily="34" charset="0"/>
                </a:rPr>
                <a:t>Spin Image examples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grpSp>
        <p:nvGrpSpPr>
          <p:cNvPr id="4" name="그룹 86"/>
          <p:cNvGrpSpPr/>
          <p:nvPr/>
        </p:nvGrpSpPr>
        <p:grpSpPr>
          <a:xfrm>
            <a:off x="3715207" y="905272"/>
            <a:ext cx="3070012" cy="2477075"/>
            <a:chOff x="4644008" y="1131590"/>
            <a:chExt cx="3837515" cy="3096344"/>
          </a:xfrm>
        </p:grpSpPr>
        <p:cxnSp>
          <p:nvCxnSpPr>
            <p:cNvPr id="44" name="직선 연결선 43"/>
            <p:cNvCxnSpPr>
              <a:stCxn id="27" idx="6"/>
              <a:endCxn id="21" idx="2"/>
            </p:cNvCxnSpPr>
            <p:nvPr/>
          </p:nvCxnSpPr>
          <p:spPr>
            <a:xfrm flipV="1">
              <a:off x="5148064" y="1131590"/>
              <a:ext cx="1584176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>
              <a:stCxn id="28" idx="6"/>
              <a:endCxn id="20" idx="6"/>
            </p:cNvCxnSpPr>
            <p:nvPr/>
          </p:nvCxnSpPr>
          <p:spPr>
            <a:xfrm>
              <a:off x="4644008" y="1275606"/>
              <a:ext cx="2232248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>
              <a:stCxn id="32" idx="6"/>
              <a:endCxn id="23" idx="1"/>
            </p:cNvCxnSpPr>
            <p:nvPr/>
          </p:nvCxnSpPr>
          <p:spPr>
            <a:xfrm flipV="1">
              <a:off x="6156176" y="1368705"/>
              <a:ext cx="2325347" cy="19493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>
              <a:stCxn id="9" idx="6"/>
              <a:endCxn id="11" idx="2"/>
            </p:cNvCxnSpPr>
            <p:nvPr/>
          </p:nvCxnSpPr>
          <p:spPr>
            <a:xfrm>
              <a:off x="5652120" y="1635646"/>
              <a:ext cx="237626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>
              <a:stCxn id="30" idx="6"/>
              <a:endCxn id="12" idx="2"/>
            </p:cNvCxnSpPr>
            <p:nvPr/>
          </p:nvCxnSpPr>
          <p:spPr>
            <a:xfrm>
              <a:off x="5148064" y="2067694"/>
              <a:ext cx="259228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>
              <a:stCxn id="29" idx="6"/>
              <a:endCxn id="10" idx="2"/>
            </p:cNvCxnSpPr>
            <p:nvPr/>
          </p:nvCxnSpPr>
          <p:spPr>
            <a:xfrm>
              <a:off x="4716016" y="1779662"/>
              <a:ext cx="252028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>
              <a:stCxn id="31" idx="6"/>
              <a:endCxn id="13" idx="2"/>
            </p:cNvCxnSpPr>
            <p:nvPr/>
          </p:nvCxnSpPr>
          <p:spPr>
            <a:xfrm flipV="1">
              <a:off x="5508104" y="2283718"/>
              <a:ext cx="2160240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>
              <a:stCxn id="34" idx="6"/>
              <a:endCxn id="14" idx="2"/>
            </p:cNvCxnSpPr>
            <p:nvPr/>
          </p:nvCxnSpPr>
          <p:spPr>
            <a:xfrm>
              <a:off x="5148064" y="2643758"/>
              <a:ext cx="230425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직선 연결선 61"/>
            <p:cNvCxnSpPr>
              <a:stCxn id="38" idx="6"/>
              <a:endCxn id="19" idx="2"/>
            </p:cNvCxnSpPr>
            <p:nvPr/>
          </p:nvCxnSpPr>
          <p:spPr>
            <a:xfrm>
              <a:off x="4788024" y="2715766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>
              <a:stCxn id="35" idx="6"/>
              <a:endCxn id="15" idx="2"/>
            </p:cNvCxnSpPr>
            <p:nvPr/>
          </p:nvCxnSpPr>
          <p:spPr>
            <a:xfrm>
              <a:off x="5508104" y="2787774"/>
              <a:ext cx="2448272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>
              <a:stCxn id="36" idx="6"/>
              <a:endCxn id="16" idx="2"/>
            </p:cNvCxnSpPr>
            <p:nvPr/>
          </p:nvCxnSpPr>
          <p:spPr>
            <a:xfrm>
              <a:off x="5580112" y="3003798"/>
              <a:ext cx="1728192" cy="50405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>
              <a:stCxn id="37" idx="6"/>
            </p:cNvCxnSpPr>
            <p:nvPr/>
          </p:nvCxnSpPr>
          <p:spPr>
            <a:xfrm>
              <a:off x="5004048" y="3435846"/>
              <a:ext cx="2304256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>
              <a:stCxn id="40" idx="6"/>
              <a:endCxn id="17" idx="2"/>
            </p:cNvCxnSpPr>
            <p:nvPr/>
          </p:nvCxnSpPr>
          <p:spPr>
            <a:xfrm>
              <a:off x="4932040" y="4083918"/>
              <a:ext cx="2376264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>
              <a:stCxn id="39" idx="6"/>
              <a:endCxn id="18" idx="2"/>
            </p:cNvCxnSpPr>
            <p:nvPr/>
          </p:nvCxnSpPr>
          <p:spPr>
            <a:xfrm flipV="1">
              <a:off x="5508104" y="4011910"/>
              <a:ext cx="2304256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직선 연결선 73"/>
            <p:cNvCxnSpPr>
              <a:stCxn id="31" idx="6"/>
            </p:cNvCxnSpPr>
            <p:nvPr/>
          </p:nvCxnSpPr>
          <p:spPr>
            <a:xfrm flipV="1">
              <a:off x="5508104" y="2067694"/>
              <a:ext cx="2160240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>
              <a:stCxn id="29" idx="6"/>
              <a:endCxn id="11" idx="2"/>
            </p:cNvCxnSpPr>
            <p:nvPr/>
          </p:nvCxnSpPr>
          <p:spPr>
            <a:xfrm flipV="1">
              <a:off x="4716016" y="1635646"/>
              <a:ext cx="3312368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직선 연결선 77"/>
            <p:cNvCxnSpPr>
              <a:stCxn id="30" idx="6"/>
              <a:endCxn id="24" idx="2"/>
            </p:cNvCxnSpPr>
            <p:nvPr/>
          </p:nvCxnSpPr>
          <p:spPr>
            <a:xfrm>
              <a:off x="5148064" y="2067694"/>
              <a:ext cx="3096344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직선 연결선 79"/>
            <p:cNvCxnSpPr>
              <a:stCxn id="33" idx="6"/>
              <a:endCxn id="24" idx="2"/>
            </p:cNvCxnSpPr>
            <p:nvPr/>
          </p:nvCxnSpPr>
          <p:spPr>
            <a:xfrm flipV="1">
              <a:off x="5868144" y="2355726"/>
              <a:ext cx="2376264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직선 연결선 81"/>
            <p:cNvCxnSpPr>
              <a:endCxn id="23" idx="1"/>
            </p:cNvCxnSpPr>
            <p:nvPr/>
          </p:nvCxnSpPr>
          <p:spPr>
            <a:xfrm flipV="1">
              <a:off x="5652120" y="1368705"/>
              <a:ext cx="2829403" cy="266941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직선 연결선 83"/>
            <p:cNvCxnSpPr/>
            <p:nvPr/>
          </p:nvCxnSpPr>
          <p:spPr>
            <a:xfrm flipV="1">
              <a:off x="5004048" y="3075806"/>
              <a:ext cx="2952328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직선 연결선 85"/>
            <p:cNvCxnSpPr>
              <a:stCxn id="40" idx="6"/>
            </p:cNvCxnSpPr>
            <p:nvPr/>
          </p:nvCxnSpPr>
          <p:spPr>
            <a:xfrm flipV="1">
              <a:off x="4932040" y="3507854"/>
              <a:ext cx="2376264" cy="57606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그룹 41"/>
          <p:cNvGrpSpPr/>
          <p:nvPr/>
        </p:nvGrpSpPr>
        <p:grpSpPr>
          <a:xfrm>
            <a:off x="5385792" y="847666"/>
            <a:ext cx="1497766" cy="2592288"/>
            <a:chOff x="6732240" y="1059582"/>
            <a:chExt cx="1872208" cy="3240360"/>
          </a:xfrm>
          <a:solidFill>
            <a:srgbClr val="FF0000"/>
          </a:solidFill>
        </p:grpSpPr>
        <p:sp>
          <p:nvSpPr>
            <p:cNvPr id="10" name="타원 9"/>
            <p:cNvSpPr/>
            <p:nvPr/>
          </p:nvSpPr>
          <p:spPr>
            <a:xfrm>
              <a:off x="7236296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802838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7740352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7668344" y="22117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7452320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7956376" y="30037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7308304" y="343584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/>
            <p:cNvSpPr/>
            <p:nvPr/>
          </p:nvSpPr>
          <p:spPr>
            <a:xfrm>
              <a:off x="7308304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7812360" y="393990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7020272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673224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6732240" y="105958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7524328" y="127560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8460432" y="134761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/>
            <p:cNvSpPr/>
            <p:nvPr/>
          </p:nvSpPr>
          <p:spPr>
            <a:xfrm>
              <a:off x="8244408" y="228371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40"/>
          <p:cNvGrpSpPr/>
          <p:nvPr/>
        </p:nvGrpSpPr>
        <p:grpSpPr>
          <a:xfrm>
            <a:off x="3599994" y="962879"/>
            <a:ext cx="1324947" cy="2477075"/>
            <a:chOff x="4499992" y="1203598"/>
            <a:chExt cx="1656184" cy="3096344"/>
          </a:xfrm>
          <a:solidFill>
            <a:srgbClr val="FF0000"/>
          </a:solidFill>
        </p:grpSpPr>
        <p:sp>
          <p:nvSpPr>
            <p:cNvPr id="9" name="타원 8"/>
            <p:cNvSpPr/>
            <p:nvPr/>
          </p:nvSpPr>
          <p:spPr>
            <a:xfrm>
              <a:off x="550810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/>
            <p:cNvSpPr/>
            <p:nvPr/>
          </p:nvSpPr>
          <p:spPr>
            <a:xfrm>
              <a:off x="5004048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/>
          </p:nvSpPr>
          <p:spPr>
            <a:xfrm>
              <a:off x="4499992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/>
            <p:cNvSpPr/>
            <p:nvPr/>
          </p:nvSpPr>
          <p:spPr>
            <a:xfrm>
              <a:off x="4572000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/>
            <p:cNvSpPr/>
            <p:nvPr/>
          </p:nvSpPr>
          <p:spPr>
            <a:xfrm>
              <a:off x="5004048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/>
            <p:cNvSpPr/>
            <p:nvPr/>
          </p:nvSpPr>
          <p:spPr>
            <a:xfrm>
              <a:off x="5364088" y="23557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/>
            <p:cNvSpPr/>
            <p:nvPr/>
          </p:nvSpPr>
          <p:spPr>
            <a:xfrm>
              <a:off x="601216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/>
            <p:cNvSpPr/>
            <p:nvPr/>
          </p:nvSpPr>
          <p:spPr>
            <a:xfrm>
              <a:off x="5724128" y="249974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/>
            <p:cNvSpPr/>
            <p:nvPr/>
          </p:nvSpPr>
          <p:spPr>
            <a:xfrm>
              <a:off x="5004048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타원 34"/>
            <p:cNvSpPr/>
            <p:nvPr/>
          </p:nvSpPr>
          <p:spPr>
            <a:xfrm>
              <a:off x="5364088" y="271576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타원 35"/>
            <p:cNvSpPr/>
            <p:nvPr/>
          </p:nvSpPr>
          <p:spPr>
            <a:xfrm>
              <a:off x="5436096" y="293179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4860032" y="33638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/>
            <p:cNvSpPr/>
            <p:nvPr/>
          </p:nvSpPr>
          <p:spPr>
            <a:xfrm>
              <a:off x="4644008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38"/>
            <p:cNvSpPr/>
            <p:nvPr/>
          </p:nvSpPr>
          <p:spPr>
            <a:xfrm>
              <a:off x="5364088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타원 39"/>
            <p:cNvSpPr/>
            <p:nvPr/>
          </p:nvSpPr>
          <p:spPr>
            <a:xfrm>
              <a:off x="4788024" y="40119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4752122" y="697454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82548" y="962879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924941" y="1366123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35236" y="1556131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7335" y="1884581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097760" y="2115007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752122" y="2287826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097760" y="2575858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579303" y="2863890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097760" y="3094315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579303" y="3324741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2667000"/>
            <a:ext cx="1705725" cy="131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내용 개체 틀 78"/>
          <p:cNvSpPr>
            <a:spLocks noGrp="1"/>
          </p:cNvSpPr>
          <p:nvPr>
            <p:ph idx="1"/>
          </p:nvPr>
        </p:nvSpPr>
        <p:spPr>
          <a:xfrm>
            <a:off x="152400" y="609600"/>
            <a:ext cx="33528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Point correspondence using feature descriptors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correspondence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cxnSp>
        <p:nvCxnSpPr>
          <p:cNvPr id="65" name="직선 화살표 연결선 64"/>
          <p:cNvCxnSpPr/>
          <p:nvPr/>
        </p:nvCxnSpPr>
        <p:spPr>
          <a:xfrm flipV="1">
            <a:off x="4406483" y="2518251"/>
            <a:ext cx="864096" cy="576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521696" y="2172613"/>
            <a:ext cx="1098314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b="1" smtClean="0">
                <a:latin typeface="Corbel" pitchFamily="34" charset="0"/>
              </a:rPr>
              <a:t>Which (R,t)?</a:t>
            </a:r>
            <a:endParaRPr lang="ko-KR" altLang="en-US" sz="1400" b="1">
              <a:latin typeface="Corbel" pitchFamily="34" charset="0"/>
            </a:endParaRPr>
          </a:p>
        </p:txBody>
      </p:sp>
      <p:sp>
        <p:nvSpPr>
          <p:cNvPr id="11" name="내용 개체 틀 10"/>
          <p:cNvSpPr>
            <a:spLocks noGrp="1"/>
          </p:cNvSpPr>
          <p:nvPr>
            <p:ph idx="1"/>
          </p:nvPr>
        </p:nvSpPr>
        <p:spPr>
          <a:xfrm>
            <a:off x="152400" y="609600"/>
            <a:ext cx="32004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Point correspondence using feature descriptors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correspondence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Optimize assignment of transformations using “Graph Cuts”</a:t>
            </a:r>
          </a:p>
          <a:p>
            <a:pPr marL="365760" lvl="0" indent="-365760">
              <a:buNone/>
              <a:defRPr/>
            </a:pPr>
            <a:r>
              <a:rPr lang="en-US" altLang="ko-KR" dirty="0" smtClean="0"/>
              <a:t>	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2001]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11" name="내용 개체 틀 10"/>
          <p:cNvSpPr>
            <a:spLocks noGrp="1"/>
          </p:cNvSpPr>
          <p:nvPr>
            <p:ph idx="1"/>
          </p:nvPr>
        </p:nvSpPr>
        <p:spPr>
          <a:xfrm>
            <a:off x="152400" y="609600"/>
            <a:ext cx="32004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Point correspondence using feature descriptors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correspondence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Optimize assignment of transformations using “Graph Cuts”</a:t>
            </a:r>
          </a:p>
          <a:p>
            <a:pPr marL="365760" lvl="0" indent="-365760">
              <a:buNone/>
              <a:defRPr/>
            </a:pPr>
            <a:r>
              <a:rPr lang="en-US" altLang="ko-KR" dirty="0" smtClean="0"/>
              <a:t>	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2001]</a:t>
            </a:r>
            <a:endParaRPr lang="ko-KR" altLang="en-US" dirty="0"/>
          </a:p>
        </p:txBody>
      </p:sp>
      <p:grpSp>
        <p:nvGrpSpPr>
          <p:cNvPr id="20" name="그룹 19"/>
          <p:cNvGrpSpPr/>
          <p:nvPr/>
        </p:nvGrpSpPr>
        <p:grpSpPr>
          <a:xfrm>
            <a:off x="4038600" y="1172239"/>
            <a:ext cx="2286000" cy="810549"/>
            <a:chOff x="4038600" y="1172239"/>
            <a:chExt cx="2286000" cy="810549"/>
          </a:xfrm>
        </p:grpSpPr>
        <p:cxnSp>
          <p:nvCxnSpPr>
            <p:cNvPr id="13" name="직선 화살표 연결선 12"/>
            <p:cNvCxnSpPr/>
            <p:nvPr/>
          </p:nvCxnSpPr>
          <p:spPr>
            <a:xfrm>
              <a:off x="4114800" y="1693980"/>
              <a:ext cx="1951892" cy="5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직선 화살표 연결선 20"/>
            <p:cNvCxnSpPr/>
            <p:nvPr/>
          </p:nvCxnSpPr>
          <p:spPr>
            <a:xfrm>
              <a:off x="4343400" y="1981200"/>
              <a:ext cx="1981200" cy="1588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2" name="직선 화살표 연결선 21"/>
            <p:cNvCxnSpPr/>
            <p:nvPr/>
          </p:nvCxnSpPr>
          <p:spPr>
            <a:xfrm flipV="1">
              <a:off x="4038600" y="1418492"/>
              <a:ext cx="1846385" cy="29308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886938" y="1172239"/>
              <a:ext cx="524439" cy="273921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300" b="1" dirty="0">
                  <a:latin typeface="Corbel" pitchFamily="34" charset="0"/>
                </a:rPr>
                <a:t>(</a:t>
              </a:r>
              <a:r>
                <a:rPr lang="en-US" altLang="ko-KR" sz="1300" b="1" dirty="0" err="1" smtClean="0">
                  <a:latin typeface="Corbel" pitchFamily="34" charset="0"/>
                </a:rPr>
                <a:t>R,t</a:t>
              </a:r>
              <a:r>
                <a:rPr lang="en-US" altLang="ko-KR" sz="1300" b="1" dirty="0" smtClean="0">
                  <a:latin typeface="Corbel" pitchFamily="34" charset="0"/>
                </a:rPr>
                <a:t>)</a:t>
              </a:r>
              <a:r>
                <a:rPr lang="en-US" altLang="ko-KR" sz="1300" b="1" baseline="-25000" dirty="0" smtClean="0">
                  <a:latin typeface="Corbel" pitchFamily="34" charset="0"/>
                </a:rPr>
                <a:t>1</a:t>
              </a:r>
              <a:endParaRPr lang="ko-KR" altLang="en-US" sz="1300" b="1" baseline="-25000" dirty="0">
                <a:latin typeface="Corbel" pitchFamily="34" charset="0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3810000" y="2631792"/>
            <a:ext cx="2162904" cy="854182"/>
            <a:chOff x="3810000" y="2631792"/>
            <a:chExt cx="2162904" cy="854182"/>
          </a:xfrm>
        </p:grpSpPr>
        <p:cxnSp>
          <p:nvCxnSpPr>
            <p:cNvPr id="16" name="직선 화살표 연결선 15"/>
            <p:cNvCxnSpPr/>
            <p:nvPr/>
          </p:nvCxnSpPr>
          <p:spPr>
            <a:xfrm>
              <a:off x="3810000" y="2971800"/>
              <a:ext cx="2057400" cy="1588"/>
            </a:xfrm>
            <a:prstGeom prst="straightConnector1">
              <a:avLst/>
            </a:prstGeom>
            <a:ln>
              <a:solidFill>
                <a:schemeClr val="bg2">
                  <a:lumMod val="25000"/>
                  <a:lumOff val="7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직선 화살표 연결선 16"/>
            <p:cNvCxnSpPr/>
            <p:nvPr/>
          </p:nvCxnSpPr>
          <p:spPr>
            <a:xfrm>
              <a:off x="3810000" y="3429000"/>
              <a:ext cx="2057400" cy="1588"/>
            </a:xfrm>
            <a:prstGeom prst="straightConnector1">
              <a:avLst/>
            </a:prstGeom>
            <a:ln>
              <a:solidFill>
                <a:schemeClr val="bg2">
                  <a:lumMod val="25000"/>
                  <a:lumOff val="7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직선 화살표 연결선 26"/>
            <p:cNvCxnSpPr/>
            <p:nvPr/>
          </p:nvCxnSpPr>
          <p:spPr>
            <a:xfrm>
              <a:off x="3915504" y="2631792"/>
              <a:ext cx="2057400" cy="1588"/>
            </a:xfrm>
            <a:prstGeom prst="straightConnector1">
              <a:avLst/>
            </a:prstGeom>
            <a:ln>
              <a:solidFill>
                <a:schemeClr val="bg2">
                  <a:lumMod val="25000"/>
                  <a:lumOff val="7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4670056" y="3212053"/>
              <a:ext cx="524439" cy="273921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300" b="1" dirty="0">
                  <a:latin typeface="Corbel" pitchFamily="34" charset="0"/>
                </a:rPr>
                <a:t>(</a:t>
              </a:r>
              <a:r>
                <a:rPr lang="en-US" altLang="ko-KR" sz="1300" b="1" dirty="0" err="1" smtClean="0">
                  <a:latin typeface="Corbel" pitchFamily="34" charset="0"/>
                </a:rPr>
                <a:t>R,t</a:t>
              </a:r>
              <a:r>
                <a:rPr lang="en-US" altLang="ko-KR" sz="1300" b="1" dirty="0" smtClean="0">
                  <a:latin typeface="Corbel" pitchFamily="34" charset="0"/>
                </a:rPr>
                <a:t>)</a:t>
              </a:r>
              <a:r>
                <a:rPr lang="en-US" altLang="ko-KR" sz="1300" b="1" baseline="-25000" dirty="0" smtClean="0">
                  <a:latin typeface="Corbel" pitchFamily="34" charset="0"/>
                </a:rPr>
                <a:t>3</a:t>
              </a:r>
              <a:endParaRPr lang="ko-KR" altLang="en-US" sz="1300" b="1" baseline="-25000" dirty="0">
                <a:latin typeface="Corbel" pitchFamily="34" charset="0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4202718" y="2303517"/>
            <a:ext cx="2198082" cy="920291"/>
            <a:chOff x="4202718" y="2303517"/>
            <a:chExt cx="2198082" cy="920291"/>
          </a:xfrm>
        </p:grpSpPr>
        <p:cxnSp>
          <p:nvCxnSpPr>
            <p:cNvPr id="28" name="직선 화살표 연결선 27"/>
            <p:cNvCxnSpPr/>
            <p:nvPr/>
          </p:nvCxnSpPr>
          <p:spPr>
            <a:xfrm flipV="1">
              <a:off x="4325811" y="2749062"/>
              <a:ext cx="2051543" cy="6443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직선 화살표 연결선 29"/>
            <p:cNvCxnSpPr/>
            <p:nvPr/>
          </p:nvCxnSpPr>
          <p:spPr>
            <a:xfrm flipV="1">
              <a:off x="4360980" y="2960077"/>
              <a:ext cx="2039820" cy="26373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직선 화살표 연결선 31"/>
            <p:cNvCxnSpPr/>
            <p:nvPr/>
          </p:nvCxnSpPr>
          <p:spPr>
            <a:xfrm>
              <a:off x="4202718" y="2485253"/>
              <a:ext cx="2104297" cy="11140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185876" y="2303517"/>
              <a:ext cx="526041" cy="273921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300" b="1" dirty="0">
                  <a:latin typeface="Corbel" pitchFamily="34" charset="0"/>
                </a:rPr>
                <a:t>(</a:t>
              </a:r>
              <a:r>
                <a:rPr lang="en-US" altLang="ko-KR" sz="1300" b="1" dirty="0" err="1" smtClean="0">
                  <a:latin typeface="Corbel" pitchFamily="34" charset="0"/>
                </a:rPr>
                <a:t>R,t</a:t>
              </a:r>
              <a:r>
                <a:rPr lang="en-US" altLang="ko-KR" sz="1300" b="1" dirty="0" smtClean="0">
                  <a:latin typeface="Corbel" pitchFamily="34" charset="0"/>
                </a:rPr>
                <a:t>)</a:t>
              </a:r>
              <a:r>
                <a:rPr lang="en-US" altLang="ko-KR" sz="1300" b="1" baseline="-25000" dirty="0" smtClean="0">
                  <a:latin typeface="Corbel" pitchFamily="34" charset="0"/>
                </a:rPr>
                <a:t>2</a:t>
              </a:r>
              <a:endParaRPr lang="ko-KR" altLang="en-US" sz="1300" b="1" baseline="-25000" dirty="0"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57600" y="3670379"/>
            <a:ext cx="1093504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Both Frames</a:t>
            </a:r>
            <a:endParaRPr lang="ko-KR" altLang="en-US" sz="1400" b="1" i="1">
              <a:latin typeface="Corbel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7188" y="732453"/>
            <a:ext cx="175442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그룹 10"/>
          <p:cNvGrpSpPr/>
          <p:nvPr/>
        </p:nvGrpSpPr>
        <p:grpSpPr>
          <a:xfrm>
            <a:off x="5230463" y="699659"/>
            <a:ext cx="1768503" cy="3278496"/>
            <a:chOff x="6538078" y="874574"/>
            <a:chExt cx="2210628" cy="4098121"/>
          </a:xfrm>
        </p:grpSpPr>
        <p:sp>
          <p:nvSpPr>
            <p:cNvPr id="8" name="TextBox 7"/>
            <p:cNvSpPr txBox="1"/>
            <p:nvPr/>
          </p:nvSpPr>
          <p:spPr>
            <a:xfrm>
              <a:off x="6897637" y="4587974"/>
              <a:ext cx="185106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smtClean="0">
                  <a:latin typeface="Corbel" pitchFamily="34" charset="0"/>
                </a:rPr>
                <a:t>Registered Result</a:t>
              </a:r>
              <a:endParaRPr lang="ko-KR" altLang="en-US" sz="1400" b="1" i="1">
                <a:latin typeface="Corbel" pitchFamily="34" charset="0"/>
              </a:endParaRPr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38078" y="874574"/>
              <a:ext cx="2138378" cy="364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내용 개체 틀 8"/>
          <p:cNvSpPr>
            <a:spLocks noGrp="1"/>
          </p:cNvSpPr>
          <p:nvPr>
            <p:ph idx="1"/>
          </p:nvPr>
        </p:nvSpPr>
        <p:spPr>
          <a:xfrm>
            <a:off x="152400" y="609600"/>
            <a:ext cx="31242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Point correspondence using feature descriptors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correspondence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Optimize assignment of transformations using “Graph Cuts”</a:t>
            </a:r>
          </a:p>
          <a:p>
            <a:pPr marL="365760" lvl="0" indent="-365760">
              <a:buNone/>
              <a:defRPr/>
            </a:pPr>
            <a:r>
              <a:rPr lang="en-US" altLang="ko-KR" dirty="0" smtClean="0"/>
              <a:t>	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2001]</a:t>
            </a:r>
            <a:endParaRPr lang="ko-KR" altLang="en-US" dirty="0" smtClean="0"/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2800" dirty="0" smtClean="0"/>
              <a:t>Part II: Global Refinement</a:t>
            </a:r>
            <a:endParaRPr lang="ko-KR" altLang="en-US" sz="2800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Global Refinement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038600" cy="3368675"/>
          </a:xfrm>
        </p:spPr>
        <p:txBody>
          <a:bodyPr/>
          <a:lstStyle/>
          <a:p>
            <a:r>
              <a:rPr lang="en-US" altLang="ko-KR" smtClean="0"/>
              <a:t>Iteratively </a:t>
            </a:r>
            <a:r>
              <a:rPr lang="en-US" altLang="ko-KR" dirty="0" smtClean="0"/>
              <a:t>add each frame and update the solution (labels, motion, joints, geometry)</a:t>
            </a:r>
          </a:p>
          <a:p>
            <a:r>
              <a:rPr lang="en-US" altLang="ko-KR" dirty="0" smtClean="0"/>
              <a:t>Model is updated globally over all frames added </a:t>
            </a:r>
            <a:r>
              <a:rPr lang="en-US" altLang="ko-KR" smtClean="0"/>
              <a:t>so </a:t>
            </a:r>
            <a:r>
              <a:rPr lang="en-US" altLang="ko-KR" smtClean="0"/>
              <a:t>far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2544" y="560754"/>
            <a:ext cx="401475" cy="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2555" y="554404"/>
            <a:ext cx="421394" cy="72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2103" y="553044"/>
            <a:ext cx="402363" cy="72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32037" y="556195"/>
            <a:ext cx="375266" cy="72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6201295" y="674987"/>
            <a:ext cx="964747" cy="5575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Initialized</a:t>
            </a:r>
          </a:p>
          <a:p>
            <a:r>
              <a:rPr lang="en-US" altLang="ko-KR" sz="1600" dirty="0" smtClean="0">
                <a:latin typeface="Corbel" pitchFamily="34" charset="0"/>
              </a:rPr>
              <a:t>Frames</a:t>
            </a:r>
            <a:endParaRPr lang="ko-KR" altLang="en-US" sz="1600" dirty="0">
              <a:latin typeface="Corbel" pitchFamily="34" charset="0"/>
            </a:endParaRPr>
          </a:p>
        </p:txBody>
      </p:sp>
      <p:grpSp>
        <p:nvGrpSpPr>
          <p:cNvPr id="3" name="그룹 80"/>
          <p:cNvGrpSpPr/>
          <p:nvPr/>
        </p:nvGrpSpPr>
        <p:grpSpPr>
          <a:xfrm>
            <a:off x="4155788" y="1418860"/>
            <a:ext cx="3020673" cy="1500918"/>
            <a:chOff x="4086422" y="1532368"/>
            <a:chExt cx="3020673" cy="150091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4086422" y="1532368"/>
              <a:ext cx="3020673" cy="1500918"/>
            </a:xfrm>
            <a:prstGeom prst="roundRect">
              <a:avLst>
                <a:gd name="adj" fmla="val 7261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en-US" altLang="ko-KR" sz="1800" dirty="0" smtClean="0">
                <a:latin typeface="Corbel" pitchFamily="34" charset="0"/>
              </a:endParaRPr>
            </a:p>
            <a:p>
              <a:pPr algn="ctr"/>
              <a:endParaRPr lang="en-US" altLang="ko-KR" sz="1800" dirty="0" smtClean="0">
                <a:latin typeface="Corbel" pitchFamily="34" charset="0"/>
              </a:endParaRPr>
            </a:p>
            <a:p>
              <a:pPr algn="ctr"/>
              <a:endParaRPr lang="en-US" altLang="ko-KR" sz="1800" dirty="0" smtClean="0">
                <a:latin typeface="Corbel" pitchFamily="34" charset="0"/>
              </a:endParaRPr>
            </a:p>
            <a:p>
              <a:pPr algn="ctr"/>
              <a:endParaRPr lang="en-US" altLang="ko-KR" sz="1800" dirty="0" smtClean="0">
                <a:latin typeface="Corbel" pitchFamily="34" charset="0"/>
              </a:endParaRPr>
            </a:p>
            <a:p>
              <a:pPr algn="ctr"/>
              <a:endParaRPr lang="en-US" altLang="ko-KR" sz="1800" dirty="0" smtClean="0">
                <a:latin typeface="Corbel" pitchFamily="34" charset="0"/>
              </a:endParaRPr>
            </a:p>
            <a:p>
              <a:pPr algn="ctr"/>
              <a:endParaRPr lang="en-US" altLang="ko-KR" sz="1800" dirty="0" smtClean="0">
                <a:latin typeface="Corbel" pitchFamily="34" charset="0"/>
              </a:endParaRPr>
            </a:p>
            <a:p>
              <a:pPr algn="ctr"/>
              <a:endParaRPr lang="en-US" altLang="ko-KR" sz="1800" dirty="0" smtClean="0">
                <a:latin typeface="Corbel" pitchFamily="34" charset="0"/>
              </a:endParaRPr>
            </a:p>
            <a:p>
              <a:pPr algn="ctr"/>
              <a:r>
                <a:rPr lang="en-US" altLang="ko-KR" sz="1800" smtClean="0">
                  <a:latin typeface="Corbel" pitchFamily="34" charset="0"/>
                </a:rPr>
                <a:t>Global Refinement</a:t>
              </a:r>
              <a:endParaRPr lang="en-US" altLang="ko-KR" sz="1800" dirty="0" smtClean="0">
                <a:latin typeface="Corbel" pitchFamily="34" charset="0"/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4313453" y="2396983"/>
              <a:ext cx="1236015" cy="48255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400" dirty="0" smtClean="0">
                  <a:latin typeface="Corbel" pitchFamily="34" charset="0"/>
                </a:rPr>
                <a:t>Update</a:t>
              </a:r>
              <a:r>
                <a:rPr lang="en-US" altLang="ko-KR" sz="1400" b="1" dirty="0" smtClean="0">
                  <a:latin typeface="Corbel" pitchFamily="34" charset="0"/>
                </a:rPr>
                <a:t> </a:t>
              </a:r>
              <a:r>
                <a:rPr lang="en-US" altLang="ko-KR" sz="1400" dirty="0" smtClean="0">
                  <a:latin typeface="Corbel" pitchFamily="34" charset="0"/>
                </a:rPr>
                <a:t>Labels, Joints</a:t>
              </a:r>
              <a:endParaRPr lang="ko-KR" altLang="en-US" sz="1400" dirty="0">
                <a:latin typeface="Corbel" pitchFamily="34" charset="0"/>
              </a:endParaRPr>
            </a:p>
          </p:txBody>
        </p:sp>
        <p:sp>
          <p:nvSpPr>
            <p:cNvPr id="22" name="모서리가 둥근 직사각형 21"/>
            <p:cNvSpPr/>
            <p:nvPr/>
          </p:nvSpPr>
          <p:spPr>
            <a:xfrm>
              <a:off x="5993115" y="2390202"/>
              <a:ext cx="1006242" cy="504974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400" dirty="0" smtClean="0">
                  <a:latin typeface="Corbel" pitchFamily="34" charset="0"/>
                </a:rPr>
                <a:t>Update Geometry</a:t>
              </a:r>
              <a:endParaRPr lang="ko-KR" altLang="en-US" sz="1400" dirty="0">
                <a:latin typeface="Corbel" pitchFamily="34" charset="0"/>
              </a:endParaRPr>
            </a:p>
          </p:txBody>
        </p:sp>
        <p:sp>
          <p:nvSpPr>
            <p:cNvPr id="28" name="모서리가 둥근 직사각형 27"/>
            <p:cNvSpPr/>
            <p:nvPr/>
          </p:nvSpPr>
          <p:spPr>
            <a:xfrm>
              <a:off x="4390326" y="1671769"/>
              <a:ext cx="780773" cy="48255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400" dirty="0" smtClean="0">
                  <a:latin typeface="Corbel" pitchFamily="34" charset="0"/>
                </a:rPr>
                <a:t>Update Motion</a:t>
              </a:r>
              <a:endParaRPr lang="ko-KR" altLang="en-US" sz="1400" dirty="0">
                <a:latin typeface="Corbel" pitchFamily="34" charset="0"/>
              </a:endParaRPr>
            </a:p>
          </p:txBody>
        </p:sp>
        <p:cxnSp>
          <p:nvCxnSpPr>
            <p:cNvPr id="67" name="꺾인 연결선 66"/>
            <p:cNvCxnSpPr>
              <a:stCxn id="21" idx="1"/>
              <a:endCxn id="28" idx="1"/>
            </p:cNvCxnSpPr>
            <p:nvPr/>
          </p:nvCxnSpPr>
          <p:spPr>
            <a:xfrm rot="10800000" flipH="1">
              <a:off x="4313452" y="1913044"/>
              <a:ext cx="76873" cy="725214"/>
            </a:xfrm>
            <a:prstGeom prst="bentConnector3">
              <a:avLst>
                <a:gd name="adj1" fmla="val -157916"/>
              </a:avLst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순서도: 판단 67"/>
            <p:cNvSpPr/>
            <p:nvPr/>
          </p:nvSpPr>
          <p:spPr>
            <a:xfrm>
              <a:off x="5417051" y="1677452"/>
              <a:ext cx="756744" cy="466659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 smtClean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499011" y="1721594"/>
              <a:ext cx="639919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50" b="1" dirty="0" err="1" smtClean="0">
                  <a:solidFill>
                    <a:srgbClr val="000000"/>
                  </a:solidFill>
                  <a:latin typeface="Corbel" pitchFamily="34" charset="0"/>
                </a:rPr>
                <a:t>Conver</a:t>
              </a:r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-</a:t>
              </a:r>
            </a:p>
            <a:p>
              <a:pPr algn="ctr"/>
              <a:r>
                <a:rPr lang="en-US" altLang="ko-KR" sz="1050" b="1" dirty="0" err="1" smtClean="0">
                  <a:solidFill>
                    <a:srgbClr val="000000"/>
                  </a:solidFill>
                  <a:latin typeface="Corbel" pitchFamily="34" charset="0"/>
                </a:rPr>
                <a:t>ged</a:t>
              </a:r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?</a:t>
              </a:r>
              <a:endParaRPr lang="ko-KR" altLang="en-US" sz="1050" b="1" dirty="0">
                <a:solidFill>
                  <a:srgbClr val="000000"/>
                </a:solidFill>
                <a:latin typeface="Corbel" pitchFamily="34" charset="0"/>
              </a:endParaRPr>
            </a:p>
          </p:txBody>
        </p:sp>
        <p:cxnSp>
          <p:nvCxnSpPr>
            <p:cNvPr id="71" name="직선 화살표 연결선 70"/>
            <p:cNvCxnSpPr>
              <a:stCxn id="28" idx="3"/>
              <a:endCxn id="68" idx="1"/>
            </p:cNvCxnSpPr>
            <p:nvPr/>
          </p:nvCxnSpPr>
          <p:spPr>
            <a:xfrm flipV="1">
              <a:off x="5171099" y="1910782"/>
              <a:ext cx="245952" cy="22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hape 72"/>
            <p:cNvCxnSpPr>
              <a:stCxn id="68" idx="2"/>
              <a:endCxn id="21" idx="3"/>
            </p:cNvCxnSpPr>
            <p:nvPr/>
          </p:nvCxnSpPr>
          <p:spPr>
            <a:xfrm rot="5400000">
              <a:off x="5425373" y="2268207"/>
              <a:ext cx="494147" cy="245955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5752196" y="2112580"/>
              <a:ext cx="33534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no</a:t>
              </a:r>
              <a:endParaRPr lang="ko-KR" altLang="en-US" sz="1050" b="1" dirty="0">
                <a:solidFill>
                  <a:srgbClr val="000000"/>
                </a:solidFill>
                <a:latin typeface="Corbel" pitchFamily="34" charset="0"/>
              </a:endParaRPr>
            </a:p>
          </p:txBody>
        </p:sp>
        <p:cxnSp>
          <p:nvCxnSpPr>
            <p:cNvPr id="78" name="Shape 77"/>
            <p:cNvCxnSpPr>
              <a:stCxn id="68" idx="3"/>
              <a:endCxn id="22" idx="0"/>
            </p:cNvCxnSpPr>
            <p:nvPr/>
          </p:nvCxnSpPr>
          <p:spPr>
            <a:xfrm>
              <a:off x="6173795" y="1910782"/>
              <a:ext cx="322441" cy="479420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6114432" y="1664839"/>
              <a:ext cx="38023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yes</a:t>
              </a:r>
              <a:endParaRPr lang="ko-KR" altLang="en-US" sz="1050" b="1" dirty="0">
                <a:solidFill>
                  <a:srgbClr val="000000"/>
                </a:solidFill>
                <a:latin typeface="Corbel" pitchFamily="34" charset="0"/>
              </a:endParaRPr>
            </a:p>
          </p:txBody>
        </p:sp>
      </p:grpSp>
      <p:cxnSp>
        <p:nvCxnSpPr>
          <p:cNvPr id="31" name="꺾인 연결선 30"/>
          <p:cNvCxnSpPr/>
          <p:nvPr/>
        </p:nvCxnSpPr>
        <p:spPr>
          <a:xfrm rot="5400000">
            <a:off x="5087001" y="1042010"/>
            <a:ext cx="279330" cy="753173"/>
          </a:xfrm>
          <a:prstGeom prst="bentConnector3">
            <a:avLst>
              <a:gd name="adj1" fmla="val 25166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Dynamic Sample Graph (DSG)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152400" y="609600"/>
            <a:ext cx="4854728" cy="3368675"/>
          </a:xfrm>
        </p:spPr>
        <p:txBody>
          <a:bodyPr/>
          <a:lstStyle/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mtClean="0"/>
              <a:t>Sparse representation of geometry and labels</a:t>
            </a:r>
          </a:p>
          <a:p>
            <a:pPr marL="594995" lvl="1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mtClean="0"/>
              <a:t>Increases optimization efficiency</a:t>
            </a:r>
            <a:endParaRPr lang="en-US" altLang="ko-KR" smtClean="0"/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mtClean="0"/>
              <a:t>Continuously </a:t>
            </a:r>
            <a:r>
              <a:rPr lang="en-US" altLang="ko-KR" smtClean="0"/>
              <a:t>updating</a:t>
            </a:r>
          </a:p>
          <a:p>
            <a:pPr marL="594995" lvl="1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mtClean="0"/>
              <a:t>Update samples when new scans are introduced</a:t>
            </a:r>
            <a:endParaRPr lang="en-US" altLang="ko-KR" smtClean="0"/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mtClean="0"/>
              <a:t>Optimization thought as fitting </a:t>
            </a:r>
            <a:r>
              <a:rPr lang="en-US" altLang="ko-KR" smtClean="0"/>
              <a:t>DSG </a:t>
            </a:r>
            <a:r>
              <a:rPr lang="en-US" altLang="ko-KR" smtClean="0"/>
              <a:t>to </a:t>
            </a:r>
            <a:r>
              <a:rPr lang="en-US" altLang="ko-KR" smtClean="0"/>
              <a:t>the scans</a:t>
            </a:r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5064343" y="750056"/>
            <a:ext cx="1885098" cy="3364744"/>
            <a:chOff x="5340760" y="973197"/>
            <a:chExt cx="1612979" cy="2879037"/>
          </a:xfrm>
        </p:grpSpPr>
        <p:pic>
          <p:nvPicPr>
            <p:cNvPr id="11" name="Picture 9" descr="F:\000 Shape Data\TOG09\graphics\source\DSG\DSG_B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40760" y="973197"/>
              <a:ext cx="1612979" cy="2277310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5356135" y="3285925"/>
              <a:ext cx="1582228" cy="566309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Dynamic Sample</a:t>
              </a:r>
            </a:p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Graph (DSG)</a:t>
              </a:r>
              <a:endParaRPr lang="ko-KR" altLang="en-US" sz="1600" i="1" dirty="0"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Create models of dynamic (moving) subjects</a:t>
            </a:r>
          </a:p>
          <a:p>
            <a:r>
              <a:rPr lang="en-US" altLang="ko-KR" dirty="0" smtClean="0"/>
              <a:t>Acquire 3D surface + deformation model </a:t>
            </a:r>
            <a:r>
              <a:rPr lang="en-US" altLang="ko-KR" dirty="0" smtClean="0">
                <a:sym typeface="Wingdings" pitchFamily="2" charset="2"/>
              </a:rPr>
              <a:t> new animations</a:t>
            </a:r>
            <a:endParaRPr lang="en-US" altLang="ko-KR" dirty="0" smtClean="0"/>
          </a:p>
          <a:p>
            <a:r>
              <a:rPr lang="en-US" altLang="ko-KR" dirty="0" smtClean="0"/>
              <a:t>Recent advances in scanning hardware</a:t>
            </a:r>
          </a:p>
          <a:p>
            <a:endParaRPr lang="ko-KR" altLang="en-US" dirty="0"/>
          </a:p>
        </p:txBody>
      </p:sp>
      <p:grpSp>
        <p:nvGrpSpPr>
          <p:cNvPr id="15" name="그룹 14"/>
          <p:cNvGrpSpPr/>
          <p:nvPr/>
        </p:nvGrpSpPr>
        <p:grpSpPr>
          <a:xfrm>
            <a:off x="4876800" y="2153148"/>
            <a:ext cx="2069413" cy="1806107"/>
            <a:chOff x="266700" y="2057400"/>
            <a:chExt cx="2069413" cy="180610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2057400"/>
              <a:ext cx="1895428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266700" y="2743200"/>
              <a:ext cx="2069413" cy="1120307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400" dirty="0" smtClean="0">
                  <a:latin typeface="Corbel" pitchFamily="34" charset="0"/>
                </a:rPr>
                <a:t>          Microsoft </a:t>
              </a:r>
              <a:r>
                <a:rPr lang="en-US" altLang="ko-KR" sz="1400" dirty="0" err="1" smtClean="0">
                  <a:latin typeface="Corbel" pitchFamily="34" charset="0"/>
                </a:rPr>
                <a:t>Kinect</a:t>
              </a:r>
              <a:endParaRPr lang="en-US" altLang="ko-KR" sz="1400" dirty="0" smtClean="0">
                <a:latin typeface="Corbel" pitchFamily="34" charset="0"/>
              </a:endParaRPr>
            </a:p>
            <a:p>
              <a:endParaRPr lang="en-US" altLang="ko-KR" sz="1200" dirty="0" smtClean="0">
                <a:latin typeface="Corbel" pitchFamily="34" charset="0"/>
              </a:endParaRPr>
            </a:p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latin typeface="Corbel" pitchFamily="34" charset="0"/>
                </a:rPr>
                <a:t>  Real-time depth camera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latin typeface="Corbel" pitchFamily="34" charset="0"/>
                </a:rPr>
                <a:t>  Structured light via</a:t>
              </a:r>
            </a:p>
            <a:p>
              <a:r>
                <a:rPr lang="en-US" altLang="ko-KR" sz="1400" dirty="0" smtClean="0">
                  <a:latin typeface="Corbel" pitchFamily="34" charset="0"/>
                </a:rPr>
                <a:t>    random IR dot pattern</a:t>
              </a:r>
              <a:endParaRPr lang="ko-KR" altLang="en-US" sz="1400" dirty="0">
                <a:latin typeface="Corbel" pitchFamily="34" charset="0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2645244" y="1946803"/>
            <a:ext cx="1774356" cy="2015597"/>
            <a:chOff x="2873844" y="1905000"/>
            <a:chExt cx="1774356" cy="2015597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73844" y="1905000"/>
              <a:ext cx="1774356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2873844" y="3200400"/>
              <a:ext cx="1758430" cy="720197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400" dirty="0" smtClean="0">
                  <a:latin typeface="Corbel" pitchFamily="34" charset="0"/>
                </a:rPr>
                <a:t>Real-time 3D scanner </a:t>
              </a:r>
            </a:p>
            <a:p>
              <a:r>
                <a:rPr lang="en-US" altLang="ko-KR" sz="1400" dirty="0" smtClean="0">
                  <a:latin typeface="Corbel" pitchFamily="34" charset="0"/>
                </a:rPr>
                <a:t>(Weise et al. 2007)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latin typeface="Corbel" pitchFamily="34" charset="0"/>
                </a:rPr>
                <a:t>  Structured light</a:t>
              </a: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2439" y="1802311"/>
            <a:ext cx="1541461" cy="142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25450" y="3219450"/>
            <a:ext cx="19240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 smtClean="0">
                <a:latin typeface="Corbel" pitchFamily="34" charset="0"/>
              </a:rPr>
              <a:t>SwissRanger</a:t>
            </a:r>
            <a:r>
              <a:rPr lang="en-US" altLang="ko-KR" sz="1400" dirty="0" smtClean="0">
                <a:latin typeface="Corbel" pitchFamily="34" charset="0"/>
              </a:rPr>
              <a:t> SR4000 depth camera (2008)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400" dirty="0" smtClean="0">
                <a:latin typeface="Corbel" pitchFamily="34" charset="0"/>
              </a:rPr>
              <a:t>  Time-of-flight</a:t>
            </a:r>
            <a:endParaRPr lang="ko-KR" altLang="en-US" sz="14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Global </a:t>
            </a:r>
            <a:r>
              <a:rPr lang="en-US" altLang="ko-KR" smtClean="0"/>
              <a:t>Refinement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152399" y="609600"/>
            <a:ext cx="3467364" cy="3368675"/>
          </a:xfrm>
        </p:spPr>
        <p:txBody>
          <a:bodyPr/>
          <a:lstStyle/>
          <a:p>
            <a:pPr marL="365760" lvl="0" indent="-365760">
              <a:defRPr/>
            </a:pPr>
            <a:r>
              <a:rPr lang="en-US" altLang="ko-KR" sz="1800" smtClean="0"/>
              <a:t>Global Fit</a:t>
            </a:r>
          </a:p>
          <a:p>
            <a:pPr marL="365760" lvl="0" indent="-365760">
              <a:defRPr/>
            </a:pPr>
            <a:r>
              <a:rPr lang="en-US" altLang="ko-KR" sz="1800" smtClean="0"/>
              <a:t>Alternating </a:t>
            </a:r>
            <a:r>
              <a:rPr lang="en-US" altLang="ko-KR" sz="1800" dirty="0" smtClean="0"/>
              <a:t>Optimization</a:t>
            </a:r>
          </a:p>
          <a:p>
            <a:pPr marL="685800" lvl="1" indent="-365760">
              <a:defRPr/>
            </a:pPr>
            <a:r>
              <a:rPr lang="en-US" altLang="ko-KR" sz="1600" dirty="0" smtClean="0"/>
              <a:t>Optimize Transformations</a:t>
            </a:r>
          </a:p>
          <a:p>
            <a:pPr marL="685800" lvl="1" indent="-365760">
              <a:defRPr/>
            </a:pPr>
            <a:r>
              <a:rPr lang="en-US" altLang="ko-KR" sz="1600" dirty="0" smtClean="0"/>
              <a:t>Optimize Labels</a:t>
            </a:r>
          </a:p>
          <a:p>
            <a:pPr marL="685800" lvl="1" indent="-365760">
              <a:defRPr/>
            </a:pPr>
            <a:r>
              <a:rPr lang="en-US" altLang="ko-KR" sz="1600" dirty="0" smtClean="0"/>
              <a:t>Update</a:t>
            </a:r>
          </a:p>
          <a:p>
            <a:pPr marL="1006475" lvl="2" indent="-365760">
              <a:defRPr/>
            </a:pPr>
            <a:r>
              <a:rPr lang="en-US" altLang="ko-KR" sz="1200" dirty="0" smtClean="0"/>
              <a:t>Solve/update joint locations and include in optimization</a:t>
            </a:r>
          </a:p>
          <a:p>
            <a:pPr marL="1006475" lvl="2" indent="-365760">
              <a:defRPr/>
            </a:pPr>
            <a:r>
              <a:rPr lang="en-US" altLang="ko-KR" sz="1200" dirty="0" smtClean="0"/>
              <a:t>Update DSG samples</a:t>
            </a:r>
          </a:p>
          <a:p>
            <a:pPr marL="685800" lvl="1" indent="-365760">
              <a:defRPr/>
            </a:pPr>
            <a:r>
              <a:rPr lang="en-US" altLang="ko-KR" sz="1600" dirty="0" smtClean="0"/>
              <a:t>Repeat until converges</a:t>
            </a:r>
          </a:p>
          <a:p>
            <a:pPr marL="365760" lvl="0" indent="-365760">
              <a:defRPr/>
            </a:pPr>
            <a:r>
              <a:rPr lang="en-US" altLang="ko-KR" sz="1800" dirty="0" smtClean="0"/>
              <a:t>Converges in 3-5 iterations in practice</a:t>
            </a:r>
            <a:endParaRPr lang="ko-KR" altLang="en-US" sz="1800" dirty="0" smtClean="0"/>
          </a:p>
          <a:p>
            <a:endParaRPr lang="ko-KR" altLang="en-US" dirty="0"/>
          </a:p>
        </p:txBody>
      </p:sp>
      <p:grpSp>
        <p:nvGrpSpPr>
          <p:cNvPr id="25" name="그룹 25"/>
          <p:cNvGrpSpPr/>
          <p:nvPr/>
        </p:nvGrpSpPr>
        <p:grpSpPr>
          <a:xfrm>
            <a:off x="5795885" y="560748"/>
            <a:ext cx="1301571" cy="3243255"/>
            <a:chOff x="3695389" y="670702"/>
            <a:chExt cx="1301571" cy="3243255"/>
          </a:xfrm>
        </p:grpSpPr>
        <p:pic>
          <p:nvPicPr>
            <p:cNvPr id="28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66792" y="2756510"/>
              <a:ext cx="500567" cy="864096"/>
            </a:xfrm>
            <a:prstGeom prst="rect">
              <a:avLst/>
            </a:prstGeom>
            <a:noFill/>
          </p:spPr>
        </p:pic>
        <p:pic>
          <p:nvPicPr>
            <p:cNvPr id="36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3778585" y="2231218"/>
              <a:ext cx="512060" cy="836521"/>
            </a:xfrm>
            <a:prstGeom prst="rect">
              <a:avLst/>
            </a:prstGeom>
            <a:noFill/>
          </p:spPr>
        </p:pic>
        <p:pic>
          <p:nvPicPr>
            <p:cNvPr id="37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4438059" y="711830"/>
              <a:ext cx="558033" cy="822251"/>
            </a:xfrm>
            <a:prstGeom prst="rect">
              <a:avLst/>
            </a:prstGeom>
            <a:noFill/>
          </p:spPr>
        </p:pic>
        <p:pic>
          <p:nvPicPr>
            <p:cNvPr id="38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437190" y="1722875"/>
              <a:ext cx="559770" cy="844840"/>
            </a:xfrm>
            <a:prstGeom prst="rect">
              <a:avLst/>
            </a:prstGeom>
            <a:noFill/>
          </p:spPr>
        </p:pic>
        <p:pic>
          <p:nvPicPr>
            <p:cNvPr id="39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3790336" y="1483463"/>
              <a:ext cx="488558" cy="688782"/>
            </a:xfrm>
            <a:prstGeom prst="rect">
              <a:avLst/>
            </a:prstGeom>
            <a:noFill/>
          </p:spPr>
        </p:pic>
        <p:pic>
          <p:nvPicPr>
            <p:cNvPr id="40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3777563" y="670702"/>
              <a:ext cx="514104" cy="753788"/>
            </a:xfrm>
            <a:prstGeom prst="rect">
              <a:avLst/>
            </a:prstGeom>
            <a:noFill/>
          </p:spPr>
        </p:pic>
        <p:pic>
          <p:nvPicPr>
            <p:cNvPr id="41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695389" y="3085677"/>
              <a:ext cx="655004" cy="828280"/>
            </a:xfrm>
            <a:prstGeom prst="rect">
              <a:avLst/>
            </a:prstGeom>
            <a:noFill/>
          </p:spPr>
        </p:pic>
      </p:grpSp>
      <p:grpSp>
        <p:nvGrpSpPr>
          <p:cNvPr id="42" name="그룹 26"/>
          <p:cNvGrpSpPr/>
          <p:nvPr/>
        </p:nvGrpSpPr>
        <p:grpSpPr>
          <a:xfrm>
            <a:off x="3478811" y="935811"/>
            <a:ext cx="1612979" cy="2879037"/>
            <a:chOff x="5340760" y="973197"/>
            <a:chExt cx="1612979" cy="2879037"/>
          </a:xfrm>
        </p:grpSpPr>
        <p:pic>
          <p:nvPicPr>
            <p:cNvPr id="45" name="Picture 9" descr="F:\000 Shape Data\TOG09\graphics\source\DSG\DSG_B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40760" y="973197"/>
              <a:ext cx="1612979" cy="2277310"/>
            </a:xfrm>
            <a:prstGeom prst="rect">
              <a:avLst/>
            </a:prstGeom>
            <a:noFill/>
          </p:spPr>
        </p:pic>
        <p:sp>
          <p:nvSpPr>
            <p:cNvPr id="46" name="TextBox 45"/>
            <p:cNvSpPr txBox="1"/>
            <p:nvPr/>
          </p:nvSpPr>
          <p:spPr>
            <a:xfrm>
              <a:off x="5356135" y="3285925"/>
              <a:ext cx="1582228" cy="566309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Dynamic Sample</a:t>
              </a:r>
            </a:p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Graph (DSG)</a:t>
              </a:r>
              <a:endParaRPr lang="ko-KR" altLang="en-US" sz="1600" i="1" dirty="0">
                <a:latin typeface="Corbel" pitchFamily="34" charset="0"/>
              </a:endParaRPr>
            </a:p>
          </p:txBody>
        </p:sp>
      </p:grpSp>
      <p:grpSp>
        <p:nvGrpSpPr>
          <p:cNvPr id="47" name="그룹 42"/>
          <p:cNvGrpSpPr/>
          <p:nvPr/>
        </p:nvGrpSpPr>
        <p:grpSpPr>
          <a:xfrm>
            <a:off x="4918845" y="1001279"/>
            <a:ext cx="1585089" cy="2241567"/>
            <a:chOff x="4786411" y="1099510"/>
            <a:chExt cx="1585089" cy="2241567"/>
          </a:xfrm>
        </p:grpSpPr>
        <p:cxnSp>
          <p:nvCxnSpPr>
            <p:cNvPr id="48" name="직선 화살표 연결선 47"/>
            <p:cNvCxnSpPr/>
            <p:nvPr/>
          </p:nvCxnSpPr>
          <p:spPr>
            <a:xfrm flipV="1">
              <a:off x="4830554" y="1131277"/>
              <a:ext cx="872721" cy="587649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 flipV="1">
              <a:off x="4855779" y="1099510"/>
              <a:ext cx="1487280" cy="808602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0" name="직선 화살표 연결선 49"/>
            <p:cNvCxnSpPr/>
            <p:nvPr/>
          </p:nvCxnSpPr>
          <p:spPr>
            <a:xfrm flipV="1">
              <a:off x="4862085" y="1833718"/>
              <a:ext cx="844975" cy="269887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1" name="직선 화살표 연결선 50"/>
            <p:cNvCxnSpPr/>
            <p:nvPr/>
          </p:nvCxnSpPr>
          <p:spPr>
            <a:xfrm flipV="1">
              <a:off x="4855779" y="2121850"/>
              <a:ext cx="1515721" cy="164635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2" name="직선 화살표 연결선 51"/>
            <p:cNvCxnSpPr/>
            <p:nvPr/>
          </p:nvCxnSpPr>
          <p:spPr>
            <a:xfrm>
              <a:off x="4862085" y="2475671"/>
              <a:ext cx="833224" cy="109327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3" name="직선 화살표 연결선 52"/>
            <p:cNvCxnSpPr/>
            <p:nvPr/>
          </p:nvCxnSpPr>
          <p:spPr>
            <a:xfrm>
              <a:off x="4849473" y="2652245"/>
              <a:ext cx="1445818" cy="430924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4" name="직선 화살표 연결선 53"/>
            <p:cNvCxnSpPr/>
            <p:nvPr/>
          </p:nvCxnSpPr>
          <p:spPr>
            <a:xfrm>
              <a:off x="4786411" y="2816206"/>
              <a:ext cx="952033" cy="524871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863616" y="3776246"/>
            <a:ext cx="11623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Input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 rot="21224659">
            <a:off x="5082801" y="1790963"/>
            <a:ext cx="1250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smtClean="0">
                <a:latin typeface="Corbel" pitchFamily="34" charset="0"/>
              </a:rPr>
              <a:t>Global Fit</a:t>
            </a:r>
            <a:endParaRPr lang="ko-KR" altLang="en-US" sz="2000" b="1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Transformation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4563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Align the parts so that scans match as closely as possible</a:t>
            </a:r>
          </a:p>
          <a:p>
            <a:pPr marL="365760" indent="-365760"/>
            <a:r>
              <a:rPr lang="en-US" altLang="ko-KR" dirty="0" smtClean="0"/>
              <a:t>Labels are fixed</a:t>
            </a:r>
          </a:p>
          <a:p>
            <a:pPr marL="365760" indent="-365760"/>
            <a:r>
              <a:rPr lang="en-US" altLang="ko-KR" dirty="0" smtClean="0"/>
              <a:t>Measure alignment using distance between closest points</a:t>
            </a: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3124" y="785792"/>
            <a:ext cx="1788181" cy="282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5792" y="728186"/>
            <a:ext cx="1757173" cy="285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4071053" y="3612773"/>
            <a:ext cx="1321131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Before iteration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75925" y="3612773"/>
            <a:ext cx="1205715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After iteration</a:t>
            </a:r>
            <a:endParaRPr lang="ko-KR" altLang="en-US" sz="140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0093" y="756825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0093" y="756825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0093" y="756825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50093" y="756825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50093" y="756825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50093" y="756825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Transformation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0892" y="617240"/>
            <a:ext cx="3505200" cy="3398778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Multi-part, multi-frame articulated Iterative Closest Point (ICP)</a:t>
            </a:r>
          </a:p>
          <a:p>
            <a:pPr marL="685800" lvl="1" indent="-365760"/>
            <a:r>
              <a:rPr lang="en-US" altLang="ko-KR" dirty="0" smtClean="0"/>
              <a:t>Update closest point on mesh for each point of DSG</a:t>
            </a:r>
          </a:p>
          <a:p>
            <a:pPr marL="685800" lvl="1" indent="-365760"/>
            <a:r>
              <a:rPr lang="en-US" altLang="ko-KR" dirty="0" smtClean="0"/>
              <a:t>Solve for transformation of each part</a:t>
            </a:r>
          </a:p>
          <a:p>
            <a:pPr marL="685800" lvl="1" indent="-365760"/>
            <a:r>
              <a:rPr lang="en-US" altLang="ko-KR" dirty="0" smtClean="0"/>
              <a:t>Repeat until converges</a:t>
            </a:r>
          </a:p>
          <a:p>
            <a:pPr marL="365760" indent="-365760"/>
            <a:r>
              <a:rPr lang="en-US" altLang="ko-KR" dirty="0" smtClean="0"/>
              <a:t>Gauss-Newton to solve non-linear least squares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303233" y="3809964"/>
            <a:ext cx="878241" cy="246222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100" dirty="0">
                <a:latin typeface="Corbel" pitchFamily="34" charset="0"/>
              </a:rPr>
              <a:t>(Converged)</a:t>
            </a:r>
            <a:endParaRPr lang="ko-KR" altLang="en-US" sz="1100" dirty="0">
              <a:latin typeface="Corbel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185720" y="3688778"/>
            <a:ext cx="1657350" cy="2349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Joint Constraint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3801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Included in transformation optimization: prevents parts from separating</a:t>
            </a:r>
          </a:p>
          <a:p>
            <a:pPr marL="365760" indent="-365760"/>
            <a:r>
              <a:rPr lang="en-US" altLang="ko-KR" dirty="0" smtClean="0"/>
              <a:t>Two types of joints</a:t>
            </a:r>
          </a:p>
          <a:p>
            <a:pPr marL="685800" lvl="1" indent="-365760"/>
            <a:r>
              <a:rPr lang="en-US" altLang="ko-KR" dirty="0" smtClean="0"/>
              <a:t>Ball Joints (3 DOF)</a:t>
            </a:r>
          </a:p>
          <a:p>
            <a:pPr marL="685800" lvl="1" indent="-365760"/>
            <a:r>
              <a:rPr lang="en-US" altLang="ko-KR" dirty="0" smtClean="0"/>
              <a:t>Hinge Joints (1 DOF)</a:t>
            </a:r>
          </a:p>
          <a:p>
            <a:pPr marL="365760" indent="-365760"/>
            <a:r>
              <a:rPr lang="en-US" altLang="ko-KR" dirty="0" smtClean="0"/>
              <a:t>Joint locations derived from boundaries of adjacent parts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057243"/>
            <a:ext cx="1328189" cy="238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6275" y="943354"/>
            <a:ext cx="755315" cy="255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1312493"/>
            <a:ext cx="1397925" cy="2069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318000" y="3543300"/>
            <a:ext cx="2168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>
                <a:latin typeface="Corbel" pitchFamily="34" charset="0"/>
              </a:rPr>
              <a:t>Reconstructed Joints</a:t>
            </a:r>
            <a:endParaRPr lang="ko-KR" altLang="en-US" sz="18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dirty="0" smtClean="0"/>
              <a:t>Joint Constraint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3801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Included in transformation optimization: prevents parts from separating</a:t>
            </a:r>
          </a:p>
          <a:p>
            <a:pPr marL="365760" indent="-365760"/>
            <a:r>
              <a:rPr lang="en-US" altLang="ko-KR" dirty="0" smtClean="0"/>
              <a:t>Two types of joints</a:t>
            </a:r>
          </a:p>
          <a:p>
            <a:pPr marL="685800" lvl="1" indent="-365760"/>
            <a:r>
              <a:rPr lang="en-US" altLang="ko-KR" dirty="0" smtClean="0"/>
              <a:t>Ball Joints (3 DOF)</a:t>
            </a:r>
          </a:p>
          <a:p>
            <a:pPr marL="685800" lvl="1" indent="-365760"/>
            <a:r>
              <a:rPr lang="en-US" altLang="ko-KR" dirty="0" smtClean="0"/>
              <a:t>Hinge Joints (1 DOF)</a:t>
            </a:r>
          </a:p>
          <a:p>
            <a:pPr marL="365760" indent="-365760"/>
            <a:r>
              <a:rPr lang="en-US" altLang="ko-KR" dirty="0" smtClean="0"/>
              <a:t>Joint locations derived from boundaries of adjacent part</a:t>
            </a:r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3457576" y="654083"/>
            <a:ext cx="1119102" cy="3083574"/>
            <a:chOff x="3558472" y="754979"/>
            <a:chExt cx="1119102" cy="3083574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58472" y="754979"/>
              <a:ext cx="1119102" cy="2744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632570" y="3499999"/>
              <a:ext cx="9709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 smtClean="0">
                  <a:latin typeface="Corbel" pitchFamily="34" charset="0"/>
                </a:rPr>
                <a:t>No Joints</a:t>
              </a:r>
              <a:endParaRPr lang="ko-KR" altLang="en-US" sz="1600" dirty="0">
                <a:latin typeface="Corbel" pitchFamily="34" charset="0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4604571" y="779791"/>
            <a:ext cx="1309198" cy="3204087"/>
            <a:chOff x="4661325" y="880687"/>
            <a:chExt cx="1309198" cy="3204087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61325" y="880687"/>
              <a:ext cx="1309198" cy="2618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4796808" y="3499999"/>
              <a:ext cx="10382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Ball Joints</a:t>
              </a:r>
            </a:p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Only</a:t>
              </a:r>
              <a:endParaRPr lang="ko-KR" altLang="en-US" sz="1600" dirty="0">
                <a:latin typeface="Corbel" pitchFamily="34" charset="0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5946477" y="807385"/>
            <a:ext cx="1275398" cy="3176493"/>
            <a:chOff x="6003231" y="908281"/>
            <a:chExt cx="1275398" cy="3176493"/>
          </a:xfrm>
        </p:grpSpPr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03231" y="908281"/>
              <a:ext cx="1250942" cy="259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6054448" y="3499999"/>
              <a:ext cx="12241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Ball and</a:t>
              </a:r>
            </a:p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Hinge Joints</a:t>
              </a:r>
              <a:endParaRPr lang="ko-KR" altLang="en-US" sz="1600" dirty="0"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Label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283565" cy="3345160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Change the labels so that scans are aligned as closely as possible</a:t>
            </a:r>
          </a:p>
          <a:p>
            <a:pPr marL="365760" indent="-365760"/>
            <a:r>
              <a:rPr lang="en-US" altLang="ko-KR" dirty="0" smtClean="0"/>
              <a:t>Transformations are fixed</a:t>
            </a:r>
          </a:p>
          <a:p>
            <a:pPr marL="365760" indent="-365760"/>
            <a:r>
              <a:rPr lang="en-US" altLang="ko-KR" dirty="0" smtClean="0"/>
              <a:t>Measure alignment using distance between closest points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7852" y="758529"/>
            <a:ext cx="1723259" cy="280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1257" y="751371"/>
            <a:ext cx="1916998" cy="279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직선 화살표 연결선 8"/>
          <p:cNvCxnSpPr/>
          <p:nvPr/>
        </p:nvCxnSpPr>
        <p:spPr>
          <a:xfrm>
            <a:off x="5174803" y="2218459"/>
            <a:ext cx="4580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99742" y="3644303"/>
            <a:ext cx="1321131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Before iteration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76458" y="3644303"/>
            <a:ext cx="1205715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After iteration</a:t>
            </a:r>
            <a:endParaRPr lang="ko-KR" altLang="en-US" sz="14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Label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283565" cy="3345160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Graph Cuts 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2002]</a:t>
            </a:r>
          </a:p>
          <a:p>
            <a:pPr marL="685800" lvl="1" indent="-365760"/>
            <a:r>
              <a:rPr lang="en-US" altLang="ko-KR" dirty="0" smtClean="0"/>
              <a:t>Data constraint: Labeling minimizes closest point distance</a:t>
            </a:r>
          </a:p>
          <a:p>
            <a:pPr marL="685800" lvl="1" indent="-365760"/>
            <a:r>
              <a:rPr lang="en-US" altLang="ko-KR" dirty="0" smtClean="0"/>
              <a:t>Smoothness constraint: Adjacent labels are similar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7852" y="758529"/>
            <a:ext cx="1723259" cy="280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1257" y="751371"/>
            <a:ext cx="1916998" cy="279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직선 화살표 연결선 8"/>
          <p:cNvCxnSpPr/>
          <p:nvPr/>
        </p:nvCxnSpPr>
        <p:spPr>
          <a:xfrm>
            <a:off x="5174803" y="2218459"/>
            <a:ext cx="4580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99742" y="3644303"/>
            <a:ext cx="1321131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Before iteration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76458" y="3644303"/>
            <a:ext cx="1205715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After iteration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10" name="타원 9"/>
          <p:cNvSpPr/>
          <p:nvPr/>
        </p:nvSpPr>
        <p:spPr>
          <a:xfrm rot="20842585">
            <a:off x="3468411" y="1116197"/>
            <a:ext cx="687377" cy="13810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 rot="20842585">
            <a:off x="5385498" y="1084668"/>
            <a:ext cx="687377" cy="13810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3947685" y="2352216"/>
            <a:ext cx="612046" cy="1229707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5858466" y="2364829"/>
            <a:ext cx="612046" cy="1229707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Global Refinement: Fast Forward</a:t>
            </a:r>
            <a:endParaRPr lang="ko-KR" altLang="en-US" dirty="0"/>
          </a:p>
        </p:txBody>
      </p:sp>
      <p:pic>
        <p:nvPicPr>
          <p:cNvPr id="4" name="GlobalReg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18745" y="583435"/>
            <a:ext cx="4561340" cy="3421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Algorithm Overview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038600" cy="3368675"/>
          </a:xfrm>
        </p:spPr>
        <p:txBody>
          <a:bodyPr/>
          <a:lstStyle/>
          <a:p>
            <a:r>
              <a:rPr lang="en-US" altLang="ko-KR" dirty="0" smtClean="0"/>
              <a:t>Initialization</a:t>
            </a:r>
          </a:p>
          <a:p>
            <a:pPr lvl="1"/>
            <a:r>
              <a:rPr lang="en-US" altLang="ko-KR" dirty="0" smtClean="0"/>
              <a:t>Coarse </a:t>
            </a:r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Global refinement</a:t>
            </a:r>
          </a:p>
          <a:p>
            <a:pPr lvl="1"/>
            <a:r>
              <a:rPr lang="en-US" altLang="ko-KR" dirty="0" smtClean="0"/>
              <a:t>Iteratively add each frame and update the solution (labels, motion, joints, geometry)</a:t>
            </a:r>
          </a:p>
          <a:p>
            <a:pPr lvl="1"/>
            <a:r>
              <a:rPr lang="en-US" altLang="ko-KR" dirty="0" smtClean="0"/>
              <a:t>Model is updated globally over all frames added so far</a:t>
            </a:r>
          </a:p>
          <a:p>
            <a:r>
              <a:rPr lang="en-US" altLang="ko-KR" dirty="0" smtClean="0"/>
              <a:t>Post-processing</a:t>
            </a:r>
          </a:p>
          <a:p>
            <a:pPr lvl="1"/>
            <a:r>
              <a:rPr lang="en-US" altLang="ko-KR" dirty="0" smtClean="0"/>
              <a:t>Gather frames, reconstruct mesh</a:t>
            </a:r>
            <a:endParaRPr lang="ko-KR" altLang="en-US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2544" y="560754"/>
            <a:ext cx="401475" cy="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2555" y="554404"/>
            <a:ext cx="421394" cy="72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2103" y="553044"/>
            <a:ext cx="402363" cy="72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32037" y="556195"/>
            <a:ext cx="375266" cy="72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6201295" y="674987"/>
            <a:ext cx="964747" cy="5575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Initialized</a:t>
            </a:r>
          </a:p>
          <a:p>
            <a:r>
              <a:rPr lang="en-US" altLang="ko-KR" sz="1600" dirty="0" smtClean="0">
                <a:latin typeface="Corbel" pitchFamily="34" charset="0"/>
              </a:rPr>
              <a:t>Frames</a:t>
            </a:r>
            <a:endParaRPr lang="ko-KR" altLang="en-US" sz="1600" dirty="0">
              <a:latin typeface="Corbel" pitchFamily="34" charset="0"/>
            </a:endParaRPr>
          </a:p>
        </p:txBody>
      </p:sp>
      <p:grpSp>
        <p:nvGrpSpPr>
          <p:cNvPr id="3" name="그룹 80"/>
          <p:cNvGrpSpPr/>
          <p:nvPr/>
        </p:nvGrpSpPr>
        <p:grpSpPr>
          <a:xfrm>
            <a:off x="4155788" y="1418860"/>
            <a:ext cx="3020673" cy="1500918"/>
            <a:chOff x="4086422" y="1532368"/>
            <a:chExt cx="3020673" cy="150091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4086422" y="1532368"/>
              <a:ext cx="3020673" cy="1500918"/>
            </a:xfrm>
            <a:prstGeom prst="roundRect">
              <a:avLst>
                <a:gd name="adj" fmla="val 7261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  <a:p>
              <a:pPr algn="ctr"/>
              <a:endParaRPr lang="en-US" altLang="ko-KR" sz="1600" dirty="0" smtClean="0">
                <a:latin typeface="Corbel" pitchFamily="34" charset="0"/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4313453" y="2396983"/>
              <a:ext cx="1236015" cy="48255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400" dirty="0" smtClean="0">
                  <a:latin typeface="Corbel" pitchFamily="34" charset="0"/>
                </a:rPr>
                <a:t>Update</a:t>
              </a:r>
              <a:r>
                <a:rPr lang="en-US" altLang="ko-KR" sz="1400" b="1" dirty="0" smtClean="0">
                  <a:latin typeface="Corbel" pitchFamily="34" charset="0"/>
                </a:rPr>
                <a:t> </a:t>
              </a:r>
              <a:r>
                <a:rPr lang="en-US" altLang="ko-KR" sz="1400" dirty="0" smtClean="0">
                  <a:latin typeface="Corbel" pitchFamily="34" charset="0"/>
                </a:rPr>
                <a:t>Labels, Joints</a:t>
              </a:r>
              <a:endParaRPr lang="ko-KR" altLang="en-US" sz="1400" dirty="0">
                <a:latin typeface="Corbel" pitchFamily="34" charset="0"/>
              </a:endParaRPr>
            </a:p>
          </p:txBody>
        </p:sp>
        <p:sp>
          <p:nvSpPr>
            <p:cNvPr id="22" name="모서리가 둥근 직사각형 21"/>
            <p:cNvSpPr/>
            <p:nvPr/>
          </p:nvSpPr>
          <p:spPr>
            <a:xfrm>
              <a:off x="5993115" y="2390202"/>
              <a:ext cx="1006242" cy="504974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400" dirty="0" smtClean="0">
                  <a:latin typeface="Corbel" pitchFamily="34" charset="0"/>
                </a:rPr>
                <a:t>Update Geometry</a:t>
              </a:r>
              <a:endParaRPr lang="ko-KR" altLang="en-US" sz="1400" dirty="0">
                <a:latin typeface="Corbel" pitchFamily="34" charset="0"/>
              </a:endParaRPr>
            </a:p>
          </p:txBody>
        </p:sp>
        <p:sp>
          <p:nvSpPr>
            <p:cNvPr id="28" name="모서리가 둥근 직사각형 27"/>
            <p:cNvSpPr/>
            <p:nvPr/>
          </p:nvSpPr>
          <p:spPr>
            <a:xfrm>
              <a:off x="4390326" y="1671769"/>
              <a:ext cx="780773" cy="48255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400" dirty="0" smtClean="0">
                  <a:latin typeface="Corbel" pitchFamily="34" charset="0"/>
                </a:rPr>
                <a:t>Update Motion</a:t>
              </a:r>
              <a:endParaRPr lang="ko-KR" altLang="en-US" sz="1400" dirty="0">
                <a:latin typeface="Corbel" pitchFamily="34" charset="0"/>
              </a:endParaRPr>
            </a:p>
          </p:txBody>
        </p:sp>
        <p:cxnSp>
          <p:nvCxnSpPr>
            <p:cNvPr id="67" name="꺾인 연결선 66"/>
            <p:cNvCxnSpPr>
              <a:stCxn id="21" idx="1"/>
              <a:endCxn id="28" idx="1"/>
            </p:cNvCxnSpPr>
            <p:nvPr/>
          </p:nvCxnSpPr>
          <p:spPr>
            <a:xfrm rot="10800000" flipH="1">
              <a:off x="4313452" y="1913044"/>
              <a:ext cx="76873" cy="725214"/>
            </a:xfrm>
            <a:prstGeom prst="bentConnector3">
              <a:avLst>
                <a:gd name="adj1" fmla="val -157916"/>
              </a:avLst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순서도: 판단 67"/>
            <p:cNvSpPr/>
            <p:nvPr/>
          </p:nvSpPr>
          <p:spPr>
            <a:xfrm>
              <a:off x="5417051" y="1677452"/>
              <a:ext cx="756744" cy="466659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dirty="0" smtClean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499011" y="1721594"/>
              <a:ext cx="639919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50" b="1" dirty="0" err="1" smtClean="0">
                  <a:solidFill>
                    <a:srgbClr val="000000"/>
                  </a:solidFill>
                  <a:latin typeface="Corbel" pitchFamily="34" charset="0"/>
                </a:rPr>
                <a:t>Conver</a:t>
              </a:r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-</a:t>
              </a:r>
            </a:p>
            <a:p>
              <a:pPr algn="ctr"/>
              <a:r>
                <a:rPr lang="en-US" altLang="ko-KR" sz="1050" b="1" dirty="0" err="1" smtClean="0">
                  <a:solidFill>
                    <a:srgbClr val="000000"/>
                  </a:solidFill>
                  <a:latin typeface="Corbel" pitchFamily="34" charset="0"/>
                </a:rPr>
                <a:t>ged</a:t>
              </a:r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?</a:t>
              </a:r>
              <a:endParaRPr lang="ko-KR" altLang="en-US" sz="1050" b="1" dirty="0">
                <a:solidFill>
                  <a:srgbClr val="000000"/>
                </a:solidFill>
                <a:latin typeface="Corbel" pitchFamily="34" charset="0"/>
              </a:endParaRPr>
            </a:p>
          </p:txBody>
        </p:sp>
        <p:cxnSp>
          <p:nvCxnSpPr>
            <p:cNvPr id="71" name="직선 화살표 연결선 70"/>
            <p:cNvCxnSpPr>
              <a:stCxn id="28" idx="3"/>
              <a:endCxn id="68" idx="1"/>
            </p:cNvCxnSpPr>
            <p:nvPr/>
          </p:nvCxnSpPr>
          <p:spPr>
            <a:xfrm flipV="1">
              <a:off x="5171099" y="1910782"/>
              <a:ext cx="245952" cy="22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hape 72"/>
            <p:cNvCxnSpPr>
              <a:stCxn id="68" idx="2"/>
              <a:endCxn id="21" idx="3"/>
            </p:cNvCxnSpPr>
            <p:nvPr/>
          </p:nvCxnSpPr>
          <p:spPr>
            <a:xfrm rot="5400000">
              <a:off x="5425373" y="2268207"/>
              <a:ext cx="494147" cy="245955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5752196" y="2112580"/>
              <a:ext cx="33534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no</a:t>
              </a:r>
              <a:endParaRPr lang="ko-KR" altLang="en-US" sz="1050" b="1" dirty="0">
                <a:solidFill>
                  <a:srgbClr val="000000"/>
                </a:solidFill>
                <a:latin typeface="Corbel" pitchFamily="34" charset="0"/>
              </a:endParaRPr>
            </a:p>
          </p:txBody>
        </p:sp>
        <p:cxnSp>
          <p:nvCxnSpPr>
            <p:cNvPr id="78" name="Shape 77"/>
            <p:cNvCxnSpPr>
              <a:stCxn id="68" idx="3"/>
              <a:endCxn id="22" idx="0"/>
            </p:cNvCxnSpPr>
            <p:nvPr/>
          </p:nvCxnSpPr>
          <p:spPr>
            <a:xfrm>
              <a:off x="6173795" y="1910782"/>
              <a:ext cx="322441" cy="479420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6114432" y="1664839"/>
              <a:ext cx="38023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50" b="1" dirty="0" smtClean="0">
                  <a:solidFill>
                    <a:srgbClr val="000000"/>
                  </a:solidFill>
                  <a:latin typeface="Corbel" pitchFamily="34" charset="0"/>
                </a:rPr>
                <a:t>yes</a:t>
              </a:r>
              <a:endParaRPr lang="ko-KR" altLang="en-US" sz="1050" b="1" dirty="0">
                <a:solidFill>
                  <a:srgbClr val="000000"/>
                </a:solidFill>
                <a:latin typeface="Corbel" pitchFamily="34" charset="0"/>
              </a:endParaRPr>
            </a:p>
          </p:txBody>
        </p:sp>
      </p:grpSp>
      <p:grpSp>
        <p:nvGrpSpPr>
          <p:cNvPr id="4" name="그룹 31"/>
          <p:cNvGrpSpPr/>
          <p:nvPr/>
        </p:nvGrpSpPr>
        <p:grpSpPr>
          <a:xfrm>
            <a:off x="5026049" y="3008062"/>
            <a:ext cx="1289011" cy="781966"/>
            <a:chOff x="5026049" y="2919778"/>
            <a:chExt cx="1289011" cy="781966"/>
          </a:xfrm>
        </p:grpSpPr>
        <p:sp>
          <p:nvSpPr>
            <p:cNvPr id="25" name="모서리가 둥근 직사각형 24"/>
            <p:cNvSpPr/>
            <p:nvPr/>
          </p:nvSpPr>
          <p:spPr>
            <a:xfrm>
              <a:off x="5026049" y="3272234"/>
              <a:ext cx="1289011" cy="4295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Post-process</a:t>
              </a:r>
              <a:endParaRPr lang="ko-KR" altLang="en-US" sz="1600" dirty="0">
                <a:latin typeface="Corbel" pitchFamily="34" charset="0"/>
              </a:endParaRPr>
            </a:p>
          </p:txBody>
        </p:sp>
        <p:cxnSp>
          <p:nvCxnSpPr>
            <p:cNvPr id="30" name="직선 화살표 연결선 29"/>
            <p:cNvCxnSpPr/>
            <p:nvPr/>
          </p:nvCxnSpPr>
          <p:spPr>
            <a:xfrm rot="5400000">
              <a:off x="5495261" y="3088766"/>
              <a:ext cx="339852" cy="187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1" name="꺾인 연결선 30"/>
          <p:cNvCxnSpPr/>
          <p:nvPr/>
        </p:nvCxnSpPr>
        <p:spPr>
          <a:xfrm rot="5400000">
            <a:off x="5087001" y="1042010"/>
            <a:ext cx="279330" cy="753173"/>
          </a:xfrm>
          <a:prstGeom prst="bentConnector3">
            <a:avLst>
              <a:gd name="adj1" fmla="val 25166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직사각형 25"/>
          <p:cNvSpPr/>
          <p:nvPr/>
        </p:nvSpPr>
        <p:spPr>
          <a:xfrm>
            <a:off x="94593" y="580171"/>
            <a:ext cx="7220607" cy="2591851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FinalProcess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40301" y="629851"/>
            <a:ext cx="4406962" cy="3305221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Post-processing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995533" cy="3168352"/>
          </a:xfrm>
        </p:spPr>
        <p:txBody>
          <a:bodyPr/>
          <a:lstStyle/>
          <a:p>
            <a:r>
              <a:rPr lang="en-US" altLang="ko-KR" dirty="0" smtClean="0"/>
              <a:t>Gather all frames into reference pose</a:t>
            </a:r>
          </a:p>
          <a:p>
            <a:r>
              <a:rPr lang="en-US" altLang="ko-KR" dirty="0" smtClean="0"/>
              <a:t>Resample surface, reconstruct mesh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Challenges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Estimate correspondence between matching points</a:t>
            </a:r>
          </a:p>
          <a:p>
            <a:r>
              <a:rPr lang="en-US" altLang="ko-KR" dirty="0" smtClean="0"/>
              <a:t>Determine motion from frame to frame</a:t>
            </a:r>
          </a:p>
          <a:p>
            <a:r>
              <a:rPr lang="en-US" altLang="ko-KR" dirty="0" smtClean="0"/>
              <a:t>Difficult without prior knowledge about shape or any assumptions about deformation</a:t>
            </a:r>
          </a:p>
        </p:txBody>
      </p:sp>
      <p:grpSp>
        <p:nvGrpSpPr>
          <p:cNvPr id="4" name="그룹 5"/>
          <p:cNvGrpSpPr/>
          <p:nvPr/>
        </p:nvGrpSpPr>
        <p:grpSpPr>
          <a:xfrm>
            <a:off x="279602" y="2191410"/>
            <a:ext cx="6838528" cy="1558737"/>
            <a:chOff x="381000" y="1600200"/>
            <a:chExt cx="6623304" cy="1509680"/>
          </a:xfrm>
        </p:grpSpPr>
        <p:pic>
          <p:nvPicPr>
            <p:cNvPr id="7" name="Picture 5" descr="C:\Users\장우영\Desktop\pp2-shot01-frame003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43600" y="1945350"/>
              <a:ext cx="1060704" cy="819380"/>
            </a:xfrm>
            <a:prstGeom prst="rect">
              <a:avLst/>
            </a:prstGeom>
            <a:noFill/>
          </p:spPr>
        </p:pic>
        <p:pic>
          <p:nvPicPr>
            <p:cNvPr id="8" name="Picture 6" descr="C:\Users\장우영\Desktop\pp2-shot01-frame000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000" y="1618440"/>
              <a:ext cx="968103" cy="1473200"/>
            </a:xfrm>
            <a:prstGeom prst="rect">
              <a:avLst/>
            </a:prstGeom>
            <a:noFill/>
          </p:spPr>
        </p:pic>
        <p:pic>
          <p:nvPicPr>
            <p:cNvPr id="9" name="Picture 7" descr="C:\Users\장우영\Desktop\pp2-shot01-frame0007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70401" y="1671756"/>
              <a:ext cx="920399" cy="1366568"/>
            </a:xfrm>
            <a:prstGeom prst="rect">
              <a:avLst/>
            </a:prstGeom>
            <a:noFill/>
          </p:spPr>
        </p:pic>
        <p:pic>
          <p:nvPicPr>
            <p:cNvPr id="10" name="Picture 8" descr="C:\Users\장우영\Desktop\pp2-shot01-frame001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86200" y="1632471"/>
              <a:ext cx="777288" cy="1445139"/>
            </a:xfrm>
            <a:prstGeom prst="rect">
              <a:avLst/>
            </a:prstGeom>
            <a:noFill/>
          </p:spPr>
        </p:pic>
        <p:pic>
          <p:nvPicPr>
            <p:cNvPr id="11" name="Picture 10" descr="C:\Users\장우영\Desktop\pp2-shot01-frame002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90800" y="1632471"/>
              <a:ext cx="1021419" cy="1445139"/>
            </a:xfrm>
            <a:prstGeom prst="rect">
              <a:avLst/>
            </a:prstGeom>
            <a:noFill/>
          </p:spPr>
        </p:pic>
        <p:pic>
          <p:nvPicPr>
            <p:cNvPr id="12" name="Picture 11" descr="C:\Users\장우영\Desktop\pp2-shot01-frame0031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17509" y="1600200"/>
              <a:ext cx="813768" cy="1509680"/>
            </a:xfrm>
            <a:prstGeom prst="rect">
              <a:avLst/>
            </a:prstGeom>
            <a:noFill/>
          </p:spPr>
        </p:pic>
      </p:grpSp>
      <p:sp>
        <p:nvSpPr>
          <p:cNvPr id="13" name="TextBox 12"/>
          <p:cNvSpPr txBox="1"/>
          <p:nvPr/>
        </p:nvSpPr>
        <p:spPr>
          <a:xfrm>
            <a:off x="2480423" y="3745468"/>
            <a:ext cx="2436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>
                <a:latin typeface="Corbel" pitchFamily="34" charset="0"/>
              </a:rPr>
              <a:t>Example scan sequence</a:t>
            </a:r>
            <a:endParaRPr lang="ko-KR" altLang="en-US" sz="18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2800" dirty="0" smtClean="0"/>
              <a:t>Results</a:t>
            </a:r>
            <a:endParaRPr lang="ko-KR" altLang="en-US" sz="2800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Registration</a:t>
            </a:r>
            <a:endParaRPr lang="ko-KR" altLang="en-US"/>
          </a:p>
        </p:txBody>
      </p:sp>
      <p:pic>
        <p:nvPicPr>
          <p:cNvPr id="4" name="Robot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81000" y="679846"/>
            <a:ext cx="4376738" cy="32825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0" y="1143000"/>
            <a:ext cx="2046009" cy="201285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Intel Xeon 2.5 GHz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</a:t>
            </a:r>
            <a:r>
              <a:rPr lang="en-US" altLang="ko-KR" sz="1800">
                <a:latin typeface="Corbel" pitchFamily="34" charset="0"/>
              </a:rPr>
              <a:t>90 </a:t>
            </a:r>
            <a:r>
              <a:rPr lang="en-US" altLang="ko-KR" sz="1800" smtClean="0">
                <a:latin typeface="Corbel" pitchFamily="34" charset="0"/>
              </a:rPr>
              <a:t>Frames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smtClean="0">
                <a:latin typeface="Corbel" pitchFamily="34" charset="0"/>
              </a:rPr>
              <a:t> </a:t>
            </a:r>
            <a:r>
              <a:rPr lang="en-US" altLang="ko-KR" sz="1800" smtClean="0">
                <a:latin typeface="Corbel" pitchFamily="34" charset="0"/>
              </a:rPr>
              <a:t>7 Parts</a:t>
            </a:r>
            <a:endParaRPr lang="en-US" altLang="ko-KR" sz="18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0.84 million points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5000 DSG samples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Total 165 </a:t>
            </a:r>
            <a:r>
              <a:rPr lang="en-US" altLang="ko-KR" sz="1800" dirty="0" err="1">
                <a:latin typeface="Corbel" pitchFamily="34" charset="0"/>
              </a:rPr>
              <a:t>mins</a:t>
            </a:r>
            <a:endParaRPr lang="en-US" altLang="ko-KR" sz="18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110 sec/frame</a:t>
            </a:r>
            <a:endParaRPr lang="ko-KR" altLang="en-US" sz="18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Registration</a:t>
            </a: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029200" y="1143000"/>
            <a:ext cx="2034788" cy="201285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Intel Xeon 2.5 GHz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>
                <a:latin typeface="Corbel" pitchFamily="34" charset="0"/>
              </a:rPr>
              <a:t> </a:t>
            </a:r>
            <a:r>
              <a:rPr lang="en-US" altLang="ko-KR" sz="1800" smtClean="0">
                <a:latin typeface="Corbel" pitchFamily="34" charset="0"/>
              </a:rPr>
              <a:t>90 Frames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smtClean="0">
                <a:latin typeface="Corbel" pitchFamily="34" charset="0"/>
              </a:rPr>
              <a:t> 4 Parts</a:t>
            </a:r>
            <a:endParaRPr lang="en-US" altLang="ko-KR" sz="18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smtClean="0">
                <a:latin typeface="Corbel" pitchFamily="34" charset="0"/>
              </a:rPr>
              <a:t> 0.48 million </a:t>
            </a:r>
            <a:r>
              <a:rPr lang="en-US" altLang="ko-KR" sz="1800" dirty="0">
                <a:latin typeface="Corbel" pitchFamily="34" charset="0"/>
              </a:rPr>
              <a:t>points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smtClean="0">
                <a:latin typeface="Corbel" pitchFamily="34" charset="0"/>
              </a:rPr>
              <a:t> 27</a:t>
            </a:r>
            <a:r>
              <a:rPr lang="en-US" altLang="ko-KR" sz="1800" smtClean="0">
                <a:latin typeface="Corbel" pitchFamily="34" charset="0"/>
              </a:rPr>
              <a:t>00 </a:t>
            </a:r>
            <a:r>
              <a:rPr lang="en-US" altLang="ko-KR" sz="1800" dirty="0">
                <a:latin typeface="Corbel" pitchFamily="34" charset="0"/>
              </a:rPr>
              <a:t>DSG samples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</a:t>
            </a:r>
            <a:r>
              <a:rPr lang="en-US" altLang="ko-KR" sz="1800">
                <a:latin typeface="Corbel" pitchFamily="34" charset="0"/>
              </a:rPr>
              <a:t>Total </a:t>
            </a:r>
            <a:r>
              <a:rPr lang="en-US" altLang="ko-KR" sz="1800" smtClean="0">
                <a:latin typeface="Corbel" pitchFamily="34" charset="0"/>
              </a:rPr>
              <a:t>66 mins</a:t>
            </a:r>
            <a:endParaRPr lang="en-US" altLang="ko-KR" sz="18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>
                <a:latin typeface="Corbel" pitchFamily="34" charset="0"/>
              </a:rPr>
              <a:t> </a:t>
            </a:r>
            <a:r>
              <a:rPr lang="en-US" altLang="ko-KR" sz="1800" smtClean="0">
                <a:latin typeface="Corbel" pitchFamily="34" charset="0"/>
              </a:rPr>
              <a:t>44 sec/frame</a:t>
            </a:r>
            <a:endParaRPr lang="ko-KR" altLang="en-US" sz="1800" dirty="0">
              <a:latin typeface="Corbel" pitchFamily="34" charset="0"/>
            </a:endParaRPr>
          </a:p>
        </p:txBody>
      </p:sp>
      <p:pic>
        <p:nvPicPr>
          <p:cNvPr id="10" name="Car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65834" y="652803"/>
            <a:ext cx="4376358" cy="328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Registration</a:t>
            </a:r>
            <a:endParaRPr lang="ko-KR" altLang="en-US"/>
          </a:p>
        </p:txBody>
      </p:sp>
      <p:pic>
        <p:nvPicPr>
          <p:cNvPr id="6" name="PP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81000" y="678835"/>
            <a:ext cx="4378086" cy="32835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29200" y="1143000"/>
            <a:ext cx="2058512" cy="201285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Intel Xeon 2.5 GHz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</a:t>
            </a:r>
            <a:r>
              <a:rPr lang="en-US" altLang="ko-KR" sz="1800">
                <a:latin typeface="Corbel" pitchFamily="34" charset="0"/>
              </a:rPr>
              <a:t>40 </a:t>
            </a:r>
            <a:r>
              <a:rPr lang="en-US" altLang="ko-KR" sz="1800" smtClean="0">
                <a:latin typeface="Corbel" pitchFamily="34" charset="0"/>
              </a:rPr>
              <a:t>Frames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smtClean="0">
                <a:latin typeface="Corbel" pitchFamily="34" charset="0"/>
              </a:rPr>
              <a:t> </a:t>
            </a:r>
            <a:r>
              <a:rPr lang="en-US" altLang="ko-KR" sz="1800" smtClean="0">
                <a:latin typeface="Corbel" pitchFamily="34" charset="0"/>
              </a:rPr>
              <a:t>10 Parts</a:t>
            </a:r>
            <a:endParaRPr lang="en-US" altLang="ko-KR" sz="18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2.4 million points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4000 DSG samples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Total 75 </a:t>
            </a:r>
            <a:r>
              <a:rPr lang="en-US" altLang="ko-KR" sz="1800" dirty="0" err="1">
                <a:latin typeface="Corbel" pitchFamily="34" charset="0"/>
              </a:rPr>
              <a:t>mins</a:t>
            </a:r>
            <a:endParaRPr lang="en-US" altLang="ko-KR" sz="18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113 sec/frame</a:t>
            </a:r>
            <a:endParaRPr lang="ko-KR" altLang="en-US" sz="18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Ground truth comparison</a:t>
            </a:r>
            <a:endParaRPr lang="ko-KR" altLang="en-US"/>
          </a:p>
        </p:txBody>
      </p:sp>
      <p:pic>
        <p:nvPicPr>
          <p:cNvPr id="4" name="Walkman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06355" y="762000"/>
            <a:ext cx="3796883" cy="2847663"/>
          </a:xfrm>
          <a:prstGeom prst="rect">
            <a:avLst/>
          </a:prstGeom>
        </p:spPr>
      </p:pic>
      <p:pic>
        <p:nvPicPr>
          <p:cNvPr id="5" name="skel_anim_separate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209011" y="649577"/>
            <a:ext cx="2571373" cy="27651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4800" y="3472291"/>
            <a:ext cx="2759794" cy="56630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  <a:latin typeface="Corbel" pitchFamily="34" charset="0"/>
              </a:rPr>
              <a:t>Red: Ground-truth animation</a:t>
            </a:r>
          </a:p>
          <a:p>
            <a:r>
              <a:rPr lang="en-US" altLang="ko-KR" sz="1600" dirty="0" smtClean="0">
                <a:solidFill>
                  <a:srgbClr val="0000FF"/>
                </a:solidFill>
                <a:latin typeface="Corbel" pitchFamily="34" charset="0"/>
              </a:rPr>
              <a:t>Blue: Reconstructed animation</a:t>
            </a:r>
            <a:endParaRPr lang="ko-KR" altLang="en-US" sz="1600" dirty="0">
              <a:solidFill>
                <a:srgbClr val="0000FF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Inverse Kinematics</a:t>
            </a:r>
            <a:endParaRPr lang="ko-KR" altLang="en-US"/>
          </a:p>
        </p:txBody>
      </p:sp>
      <p:pic>
        <p:nvPicPr>
          <p:cNvPr id="4" name="IK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04800" y="678835"/>
            <a:ext cx="4378086" cy="32835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68841" y="1294519"/>
            <a:ext cx="2570159" cy="1982081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</a:t>
            </a:r>
            <a:r>
              <a:rPr lang="en-US" altLang="ko-KR" sz="1800" dirty="0" smtClean="0">
                <a:latin typeface="Corbel" pitchFamily="34" charset="0"/>
              </a:rPr>
              <a:t> Result </a:t>
            </a:r>
            <a:r>
              <a:rPr lang="en-US" altLang="ko-KR" sz="1800" dirty="0">
                <a:latin typeface="Corbel" pitchFamily="34" charset="0"/>
              </a:rPr>
              <a:t>directly drives </a:t>
            </a:r>
            <a:r>
              <a:rPr lang="en-US" altLang="ko-KR" sz="1800" dirty="0" smtClean="0">
                <a:latin typeface="Corbel" pitchFamily="34" charset="0"/>
              </a:rPr>
              <a:t>IK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 smtClean="0">
                <a:latin typeface="Corbel" pitchFamily="34" charset="0"/>
              </a:rPr>
              <a:t>  Real-time </a:t>
            </a:r>
            <a:r>
              <a:rPr lang="en-US" altLang="ko-KR" sz="1800" dirty="0">
                <a:latin typeface="Corbel" pitchFamily="34" charset="0"/>
              </a:rPr>
              <a:t>inverse kinematics </a:t>
            </a:r>
            <a:r>
              <a:rPr lang="en-US" altLang="ko-KR" sz="1800" dirty="0" smtClean="0">
                <a:latin typeface="Corbel" pitchFamily="34" charset="0"/>
              </a:rPr>
              <a:t>demo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 smtClean="0">
                <a:latin typeface="Corbel" pitchFamily="34" charset="0"/>
              </a:rPr>
              <a:t>  No </a:t>
            </a:r>
            <a:r>
              <a:rPr lang="en-US" altLang="ko-KR" sz="1800" dirty="0">
                <a:latin typeface="Corbel" pitchFamily="34" charset="0"/>
              </a:rPr>
              <a:t>further processing needed</a:t>
            </a:r>
            <a:endParaRPr lang="ko-KR" altLang="en-US" sz="18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Limitations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Piecewise </a:t>
            </a:r>
            <a:r>
              <a:rPr lang="en-US" altLang="ko-KR" smtClean="0"/>
              <a:t>rigid </a:t>
            </a:r>
            <a:r>
              <a:rPr lang="en-US" altLang="ko-KR" smtClean="0"/>
              <a:t>approximation</a:t>
            </a:r>
          </a:p>
          <a:p>
            <a:endParaRPr lang="en-US" altLang="ko-KR" dirty="0" smtClean="0"/>
          </a:p>
        </p:txBody>
      </p:sp>
      <p:pic>
        <p:nvPicPr>
          <p:cNvPr id="4" name="Non-Rigi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00201" y="991478"/>
            <a:ext cx="4164428" cy="3123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Limitations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Needs sufficient overlap</a:t>
            </a:r>
            <a:endParaRPr lang="en-US" altLang="ko-KR" dirty="0" smtClean="0"/>
          </a:p>
        </p:txBody>
      </p:sp>
      <p:pic>
        <p:nvPicPr>
          <p:cNvPr id="1029" name="Picture 5" descr="F:\000 Shape Data\TOG09\graphics\source\fr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371600"/>
            <a:ext cx="1196128" cy="1914723"/>
          </a:xfrm>
          <a:prstGeom prst="rect">
            <a:avLst/>
          </a:prstGeom>
          <a:noFill/>
        </p:spPr>
      </p:pic>
      <p:grpSp>
        <p:nvGrpSpPr>
          <p:cNvPr id="17" name="그룹 16"/>
          <p:cNvGrpSpPr/>
          <p:nvPr/>
        </p:nvGrpSpPr>
        <p:grpSpPr>
          <a:xfrm>
            <a:off x="1562100" y="1447800"/>
            <a:ext cx="899965" cy="2270510"/>
            <a:chOff x="1562100" y="1447800"/>
            <a:chExt cx="899965" cy="2270510"/>
          </a:xfrm>
        </p:grpSpPr>
        <p:pic>
          <p:nvPicPr>
            <p:cNvPr id="1026" name="Picture 2" descr="F:\000 Shape Data\TOG09\graphics\source\fr2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62100" y="1447800"/>
              <a:ext cx="899965" cy="1832074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1580422" y="3429000"/>
              <a:ext cx="705578" cy="289310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400" smtClean="0">
                  <a:latin typeface="Corbel" pitchFamily="34" charset="0"/>
                </a:rPr>
                <a:t>Frame</a:t>
              </a:r>
              <a:r>
                <a:rPr lang="en-US" altLang="ko-KR" sz="1400" b="1" i="1" smtClean="0">
                  <a:latin typeface="Corbel" pitchFamily="34" charset="0"/>
                </a:rPr>
                <a:t> i</a:t>
              </a:r>
              <a:endParaRPr lang="ko-KR" altLang="en-US" sz="1400" b="1" i="1">
                <a:latin typeface="Corbel" pitchFamily="34" charset="0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2645817" y="1393410"/>
            <a:ext cx="886718" cy="2324900"/>
            <a:chOff x="2645817" y="1393410"/>
            <a:chExt cx="886718" cy="2324900"/>
          </a:xfrm>
        </p:grpSpPr>
        <p:pic>
          <p:nvPicPr>
            <p:cNvPr id="1027" name="Picture 3" descr="F:\000 Shape Data\TOG09\graphics\source\fr2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24139" y="1393410"/>
              <a:ext cx="730074" cy="1871102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2645817" y="3429000"/>
              <a:ext cx="886718" cy="289310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400" smtClean="0">
                  <a:latin typeface="Corbel" pitchFamily="34" charset="0"/>
                </a:rPr>
                <a:t>Frame</a:t>
              </a:r>
              <a:r>
                <a:rPr lang="en-US" altLang="ko-KR" sz="1400" b="1" i="1" smtClean="0">
                  <a:latin typeface="Corbel" pitchFamily="34" charset="0"/>
                </a:rPr>
                <a:t> i+1</a:t>
              </a:r>
              <a:endParaRPr lang="ko-KR" altLang="en-US" sz="1400" b="1" i="1">
                <a:latin typeface="Corbel" pitchFamily="34" charset="0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891802" y="1378488"/>
            <a:ext cx="971136" cy="2339822"/>
            <a:chOff x="3891802" y="1378488"/>
            <a:chExt cx="971136" cy="2339822"/>
          </a:xfrm>
        </p:grpSpPr>
        <p:pic>
          <p:nvPicPr>
            <p:cNvPr id="1028" name="Picture 4" descr="F:\000 Shape Data\TOG09\graphics\source\fr2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91802" y="1378488"/>
              <a:ext cx="971136" cy="1900947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3932408" y="3429000"/>
              <a:ext cx="889924" cy="289310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400" smtClean="0">
                  <a:latin typeface="Corbel" pitchFamily="34" charset="0"/>
                </a:rPr>
                <a:t>Frame</a:t>
              </a:r>
              <a:r>
                <a:rPr lang="en-US" altLang="ko-KR" sz="1400" b="1" i="1" smtClean="0">
                  <a:latin typeface="Corbel" pitchFamily="34" charset="0"/>
                </a:rPr>
                <a:t> </a:t>
              </a:r>
              <a:r>
                <a:rPr lang="en-US" altLang="ko-KR" sz="1400" b="1" i="1" smtClean="0">
                  <a:latin typeface="Corbel" pitchFamily="34" charset="0"/>
                </a:rPr>
                <a:t>i+2</a:t>
              </a:r>
              <a:endParaRPr lang="ko-KR" altLang="en-US" sz="1400" b="1" i="1">
                <a:latin typeface="Corbel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186310" y="3429000"/>
            <a:ext cx="88190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</a:t>
            </a:r>
            <a:r>
              <a:rPr lang="en-US" altLang="ko-KR" sz="1400" b="1" i="1" smtClean="0">
                <a:latin typeface="Corbel" pitchFamily="34" charset="0"/>
              </a:rPr>
              <a:t>i+3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2787650" y="1447800"/>
            <a:ext cx="609600" cy="1371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066282" y="3429000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</a:t>
            </a:r>
            <a:r>
              <a:rPr lang="en-US" altLang="ko-KR" sz="1400" b="1" i="1" smtClean="0">
                <a:latin typeface="Corbel" pitchFamily="34" charset="0"/>
              </a:rPr>
              <a:t>i+1</a:t>
            </a:r>
            <a:endParaRPr lang="ko-KR" altLang="en-US" sz="1400" b="1" i="1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0278E-6 -6.17284E-7 L 0.17296 -6.17284E-7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22222E-6 L -0.15452 -2.22222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35802E-6 L -0.15452 -1.35802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 animBg="1"/>
      <p:bldP spid="1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Conclusions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917235" cy="342136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Articulated Global Registration</a:t>
            </a:r>
          </a:p>
          <a:p>
            <a:r>
              <a:rPr lang="en-US" altLang="ko-KR" smtClean="0"/>
              <a:t>Contributions</a:t>
            </a:r>
          </a:p>
          <a:p>
            <a:pPr lvl="1"/>
            <a:r>
              <a:rPr lang="en-US" altLang="ko-KR" smtClean="0"/>
              <a:t>Automatic registration algorithm for dynamic subjects</a:t>
            </a:r>
          </a:p>
          <a:p>
            <a:pPr lvl="1"/>
            <a:r>
              <a:rPr lang="en-US" altLang="ko-KR" smtClean="0"/>
              <a:t>No template, markers, skeleton, or segmentation needed</a:t>
            </a:r>
            <a:endParaRPr lang="en-US" altLang="ko-KR" smtClean="0"/>
          </a:p>
          <a:p>
            <a:pPr lvl="1"/>
            <a:r>
              <a:rPr lang="en-US" altLang="ko-KR" smtClean="0"/>
              <a:t>Final result used directly to produce new animations</a:t>
            </a:r>
          </a:p>
        </p:txBody>
      </p:sp>
      <p:grpSp>
        <p:nvGrpSpPr>
          <p:cNvPr id="4" name="그룹 15"/>
          <p:cNvGrpSpPr/>
          <p:nvPr/>
        </p:nvGrpSpPr>
        <p:grpSpPr>
          <a:xfrm>
            <a:off x="4406483" y="732453"/>
            <a:ext cx="2502421" cy="691276"/>
            <a:chOff x="526966" y="1595095"/>
            <a:chExt cx="6673660" cy="1674746"/>
          </a:xfrm>
        </p:grpSpPr>
        <p:pic>
          <p:nvPicPr>
            <p:cNvPr id="5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6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7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8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9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1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91337" y="1892014"/>
            <a:ext cx="89262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25662" y="1863826"/>
            <a:ext cx="895210" cy="1756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844714" y="142372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95952" y="3555166"/>
            <a:ext cx="3037691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smtClean="0">
                <a:latin typeface="Corbel" pitchFamily="34" charset="0"/>
              </a:rPr>
              <a:t>Reconstructed </a:t>
            </a:r>
            <a:r>
              <a:rPr lang="en-US" altLang="ko-KR" sz="1600" smtClean="0">
                <a:latin typeface="Corbel" pitchFamily="34" charset="0"/>
              </a:rPr>
              <a:t>Poseable 3D </a:t>
            </a:r>
            <a:r>
              <a:rPr lang="en-US" altLang="ko-KR" sz="1600" dirty="0" smtClean="0">
                <a:latin typeface="Corbel" pitchFamily="34" charset="0"/>
              </a:rPr>
              <a:t>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Future Work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917235" cy="3421360"/>
          </a:xfrm>
        </p:spPr>
        <p:txBody>
          <a:bodyPr>
            <a:normAutofit/>
          </a:bodyPr>
          <a:lstStyle/>
          <a:p>
            <a:r>
              <a:rPr lang="en-US" altLang="ko-KR" smtClean="0"/>
              <a:t>Add </a:t>
            </a:r>
            <a:r>
              <a:rPr lang="en-US" altLang="ko-KR" dirty="0" smtClean="0"/>
              <a:t>non-rigid motion</a:t>
            </a:r>
          </a:p>
          <a:p>
            <a:r>
              <a:rPr lang="en-US" altLang="ko-KR" dirty="0" smtClean="0"/>
              <a:t>Reduce parameters</a:t>
            </a:r>
          </a:p>
          <a:p>
            <a:r>
              <a:rPr lang="en-US" altLang="ko-KR" smtClean="0"/>
              <a:t>Real-time</a:t>
            </a:r>
            <a:endParaRPr lang="ko-KR" altLang="en-US" dirty="0"/>
          </a:p>
        </p:txBody>
      </p:sp>
      <p:grpSp>
        <p:nvGrpSpPr>
          <p:cNvPr id="4" name="그룹 15"/>
          <p:cNvGrpSpPr/>
          <p:nvPr/>
        </p:nvGrpSpPr>
        <p:grpSpPr>
          <a:xfrm>
            <a:off x="4406483" y="732453"/>
            <a:ext cx="2502421" cy="691276"/>
            <a:chOff x="526966" y="1595095"/>
            <a:chExt cx="6673660" cy="1674746"/>
          </a:xfrm>
        </p:grpSpPr>
        <p:pic>
          <p:nvPicPr>
            <p:cNvPr id="5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6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7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8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9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1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91337" y="1892014"/>
            <a:ext cx="89262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25662" y="1863826"/>
            <a:ext cx="895210" cy="1756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844714" y="142372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95951" y="3555166"/>
            <a:ext cx="3037691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smtClean="0">
                <a:latin typeface="Corbel" pitchFamily="34" charset="0"/>
              </a:rPr>
              <a:t>Reconstructed </a:t>
            </a:r>
            <a:r>
              <a:rPr lang="en-US" altLang="ko-KR" sz="1600" smtClean="0">
                <a:latin typeface="Corbel" pitchFamily="34" charset="0"/>
              </a:rPr>
              <a:t>Poseable 3D </a:t>
            </a:r>
            <a:r>
              <a:rPr lang="en-US" altLang="ko-KR" sz="1600" dirty="0" smtClean="0">
                <a:latin typeface="Corbel" pitchFamily="34" charset="0"/>
              </a:rPr>
              <a:t>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3962400" cy="3368675"/>
          </a:xfrm>
        </p:spPr>
        <p:txBody>
          <a:bodyPr/>
          <a:lstStyle/>
          <a:p>
            <a:r>
              <a:rPr lang="en-US" altLang="ko-KR" dirty="0" smtClean="0"/>
              <a:t>Template-based registration</a:t>
            </a:r>
          </a:p>
          <a:p>
            <a:pPr lvl="1"/>
            <a:r>
              <a:rPr lang="en-US" altLang="ko-KR" dirty="0" smtClean="0"/>
              <a:t>Assume rough approx. of scanned surface is given (no skeleton)</a:t>
            </a:r>
          </a:p>
          <a:p>
            <a:pPr lvl="1"/>
            <a:r>
              <a:rPr lang="en-US" altLang="ko-KR" dirty="0" smtClean="0"/>
              <a:t>Template warping for hole-filling [Allen et al. 2002]</a:t>
            </a:r>
            <a:endParaRPr lang="ko-KR" altLang="en-US" dirty="0"/>
          </a:p>
        </p:txBody>
      </p:sp>
      <p:pic>
        <p:nvPicPr>
          <p:cNvPr id="4" name="Allen02 - Articulated Body Deformation from Range Scan Dat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43400" y="1066800"/>
            <a:ext cx="2777906" cy="2083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82906" y="3200400"/>
            <a:ext cx="2098894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[Allen </a:t>
            </a:r>
            <a:r>
              <a:rPr lang="en-US" altLang="ko-KR" sz="1600" dirty="0">
                <a:latin typeface="Corbel" pitchFamily="34" charset="0"/>
              </a:rPr>
              <a:t>et al. </a:t>
            </a:r>
            <a:r>
              <a:rPr lang="en-US" altLang="ko-KR" sz="1600" dirty="0" smtClean="0">
                <a:latin typeface="Corbel" pitchFamily="34" charset="0"/>
              </a:rPr>
              <a:t>2002]</a:t>
            </a:r>
            <a:endParaRPr lang="ko-KR" altLang="en-US" sz="1600" dirty="0">
              <a:latin typeface="Corbel" pitchFamily="34" charset="0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4267200" y="954208"/>
            <a:ext cx="2930306" cy="2648830"/>
            <a:chOff x="4267200" y="738308"/>
            <a:chExt cx="2930306" cy="2648830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464050" y="738308"/>
              <a:ext cx="952500" cy="2249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21079" y="755649"/>
              <a:ext cx="1406029" cy="2228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4267200" y="3067050"/>
              <a:ext cx="2930306" cy="320088"/>
            </a:xfrm>
            <a:prstGeom prst="rect">
              <a:avLst/>
            </a:prstGeom>
            <a:noFill/>
          </p:spPr>
          <p:txBody>
            <a:bodyPr wrap="squar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[Li et al. 2009]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7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Acknowledgements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(List people)</a:t>
            </a:r>
          </a:p>
          <a:p>
            <a:r>
              <a:rPr lang="en-US" altLang="ko-KR" dirty="0" smtClean="0"/>
              <a:t>(Add pictures of paper)</a:t>
            </a:r>
          </a:p>
          <a:p>
            <a:r>
              <a:rPr lang="en-US" altLang="ko-KR" dirty="0" smtClean="0"/>
              <a:t>Thank you for listening!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Content Placeholder 1" descr="S11_PosterElements-Mountains.png"/>
          <p:cNvPicPr>
            <a:picLocks noChangeAspect="1"/>
          </p:cNvPicPr>
          <p:nvPr/>
        </p:nvPicPr>
        <p:blipFill>
          <a:blip r:embed="rId4"/>
          <a:srcRect l="6741" r="7951" b="14088"/>
          <a:stretch>
            <a:fillRect/>
          </a:stretch>
        </p:blipFill>
        <p:spPr bwMode="auto">
          <a:xfrm>
            <a:off x="-76200" y="-68263"/>
            <a:ext cx="7518400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530225" y="95250"/>
            <a:ext cx="634365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3152" tIns="36576" rIns="73152" bIns="365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2600" b="1" spc="50" dirty="0" smtClean="0">
                <a:solidFill>
                  <a:srgbClr val="FFFFFF"/>
                </a:solidFill>
                <a:latin typeface="Myriad Pro" pitchFamily="34" charset="0"/>
              </a:rPr>
              <a:t>Global Refinement: Fast Forward</a:t>
            </a:r>
            <a:endParaRPr lang="en-US" altLang="ko-KR" sz="2200" b="1" spc="50" dirty="0">
              <a:solidFill>
                <a:srgbClr val="FFFFFF"/>
              </a:solidFill>
              <a:latin typeface="Myriad Pro" pitchFamily="34" charset="0"/>
            </a:endParaRPr>
          </a:p>
        </p:txBody>
      </p:sp>
      <p:pic>
        <p:nvPicPr>
          <p:cNvPr id="5" name="GlobalReg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524000" y="762000"/>
            <a:ext cx="4343400" cy="3257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Template-based registration</a:t>
            </a:r>
          </a:p>
          <a:p>
            <a:pPr lvl="1"/>
            <a:r>
              <a:rPr lang="en-US" altLang="ko-KR" dirty="0" smtClean="0"/>
              <a:t>Assume rough approx. of scanned surface is given (no skeleton)</a:t>
            </a:r>
          </a:p>
          <a:p>
            <a:pPr lvl="1"/>
            <a:r>
              <a:rPr lang="en-US" altLang="ko-KR" dirty="0" smtClean="0"/>
              <a:t>Template warping for hole-filling [Allen et al. 2002]</a:t>
            </a:r>
          </a:p>
          <a:p>
            <a:pPr lvl="1"/>
            <a:r>
              <a:rPr lang="en-US" altLang="ko-KR" dirty="0" smtClean="0"/>
              <a:t>Discrete correspondence optimization [</a:t>
            </a:r>
            <a:r>
              <a:rPr lang="en-US" altLang="ko-KR" dirty="0" err="1" smtClean="0"/>
              <a:t>Anguelov</a:t>
            </a:r>
            <a:r>
              <a:rPr lang="en-US" altLang="ko-KR" dirty="0" smtClean="0"/>
              <a:t> et al. 2004]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67200" y="3154335"/>
            <a:ext cx="2930306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</a:t>
            </a:r>
            <a:r>
              <a:rPr lang="en-US" altLang="ko-KR" sz="1600" dirty="0" err="1" smtClean="0">
                <a:latin typeface="Corbel" pitchFamily="34" charset="0"/>
              </a:rPr>
              <a:t>Anguelov</a:t>
            </a:r>
            <a:r>
              <a:rPr lang="en-US" altLang="ko-KR" sz="1600" dirty="0" smtClean="0">
                <a:latin typeface="Corbel" pitchFamily="34" charset="0"/>
              </a:rPr>
              <a:t> et al. 2004]</a:t>
            </a:r>
          </a:p>
        </p:txBody>
      </p:sp>
      <p:pic>
        <p:nvPicPr>
          <p:cNvPr id="9" name="Anguelov04 - Correlated Correspondenc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235450" y="946150"/>
            <a:ext cx="29718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Template-based registration</a:t>
            </a:r>
          </a:p>
          <a:p>
            <a:pPr lvl="1"/>
            <a:r>
              <a:rPr lang="en-US" altLang="ko-KR" dirty="0" smtClean="0"/>
              <a:t>Assume rough approx. of scanned surface is given (no skeleton)</a:t>
            </a:r>
          </a:p>
          <a:p>
            <a:pPr lvl="1"/>
            <a:r>
              <a:rPr lang="en-US" altLang="ko-KR" dirty="0" smtClean="0"/>
              <a:t>Template warping for hole-filling [Allen et al. 2002]</a:t>
            </a:r>
          </a:p>
          <a:p>
            <a:pPr lvl="1"/>
            <a:r>
              <a:rPr lang="en-US" altLang="ko-KR" dirty="0" smtClean="0"/>
              <a:t>Discrete correspondence optimization [</a:t>
            </a:r>
            <a:r>
              <a:rPr lang="en-US" altLang="ko-KR" dirty="0" err="1" smtClean="0"/>
              <a:t>Anguelov</a:t>
            </a:r>
            <a:r>
              <a:rPr lang="en-US" altLang="ko-KR" dirty="0" smtClean="0"/>
              <a:t> et al. 2004]</a:t>
            </a:r>
          </a:p>
          <a:p>
            <a:pPr lvl="1"/>
            <a:r>
              <a:rPr lang="en-US" altLang="ko-KR" dirty="0" smtClean="0"/>
              <a:t>Coarse template registration [Li et al. 2009]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67200" y="2971800"/>
            <a:ext cx="2930306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[Li et al. 2009]</a:t>
            </a:r>
          </a:p>
        </p:txBody>
      </p:sp>
      <p:pic>
        <p:nvPicPr>
          <p:cNvPr id="8" name="siggraphAsia2009video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171949" y="1270396"/>
            <a:ext cx="3081161" cy="1733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Performance capture using multi-view silhouettes</a:t>
            </a:r>
          </a:p>
          <a:p>
            <a:pPr lvl="1"/>
            <a:r>
              <a:rPr lang="en-US" altLang="ko-KR" dirty="0" smtClean="0"/>
              <a:t>Fit template w/skeleton to visual hull [Vlasic et al. 2008]</a:t>
            </a:r>
          </a:p>
          <a:p>
            <a:pPr lvl="1"/>
            <a:r>
              <a:rPr lang="en-US" altLang="ko-KR" dirty="0" smtClean="0"/>
              <a:t>Template fitting to silhouettes [</a:t>
            </a:r>
            <a:r>
              <a:rPr lang="en-US" altLang="ko-KR" dirty="0" err="1" smtClean="0"/>
              <a:t>deAguiar</a:t>
            </a:r>
            <a:r>
              <a:rPr lang="en-US" altLang="ko-KR" dirty="0" smtClean="0"/>
              <a:t> et al. 2008]</a:t>
            </a:r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pic>
        <p:nvPicPr>
          <p:cNvPr id="6" name="Vlasic08 - Articulated Mesh Animation from Multi-View Silhouett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39700" y="626909"/>
            <a:ext cx="2494014" cy="14226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6449" y="2016025"/>
            <a:ext cx="1493935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[Vlasic </a:t>
            </a:r>
            <a:r>
              <a:rPr lang="en-US" altLang="ko-KR" sz="1400" dirty="0">
                <a:latin typeface="Corbel" pitchFamily="34" charset="0"/>
              </a:rPr>
              <a:t>et al. </a:t>
            </a:r>
            <a:r>
              <a:rPr lang="en-US" altLang="ko-KR" sz="1400" dirty="0" smtClean="0">
                <a:latin typeface="Corbel" pitchFamily="34" charset="0"/>
              </a:rPr>
              <a:t>2008]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48206" y="3793124"/>
            <a:ext cx="1737270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[</a:t>
            </a:r>
            <a:r>
              <a:rPr lang="en-US" altLang="ko-KR" sz="1400" dirty="0" err="1" smtClean="0">
                <a:latin typeface="Corbel" pitchFamily="34" charset="0"/>
              </a:rPr>
              <a:t>deAguiar</a:t>
            </a:r>
            <a:r>
              <a:rPr lang="en-US" altLang="ko-KR" sz="1400" dirty="0" smtClean="0">
                <a:latin typeface="Corbel" pitchFamily="34" charset="0"/>
              </a:rPr>
              <a:t> </a:t>
            </a:r>
            <a:r>
              <a:rPr lang="en-US" altLang="ko-KR" sz="1400" dirty="0">
                <a:latin typeface="Corbel" pitchFamily="34" charset="0"/>
              </a:rPr>
              <a:t>et al. </a:t>
            </a:r>
            <a:r>
              <a:rPr lang="en-US" altLang="ko-KR" sz="1400" dirty="0" smtClean="0">
                <a:latin typeface="Corbel" pitchFamily="34" charset="0"/>
              </a:rPr>
              <a:t>2008]</a:t>
            </a:r>
            <a:endParaRPr lang="ko-KR" altLang="en-US" sz="1400" dirty="0">
              <a:latin typeface="Corbel" pitchFamily="34" charset="0"/>
            </a:endParaRPr>
          </a:p>
        </p:txBody>
      </p:sp>
      <p:pic>
        <p:nvPicPr>
          <p:cNvPr id="10" name="deAguiar08 - Performance Capture from Sparse Multi-view Video (2)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585744" y="2347312"/>
            <a:ext cx="2601926" cy="145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7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016003" cy="3368675"/>
          </a:xfrm>
        </p:spPr>
        <p:txBody>
          <a:bodyPr/>
          <a:lstStyle/>
          <a:p>
            <a:r>
              <a:rPr lang="en-US" altLang="ko-KR" dirty="0" smtClean="0"/>
              <a:t>Marker-based capture</a:t>
            </a:r>
          </a:p>
          <a:p>
            <a:pPr lvl="1"/>
            <a:r>
              <a:rPr lang="en-US" altLang="ko-KR" dirty="0" smtClean="0"/>
              <a:t>Capture human muscle deformation</a:t>
            </a:r>
          </a:p>
          <a:p>
            <a:pPr lvl="1">
              <a:buNone/>
            </a:pPr>
            <a:r>
              <a:rPr lang="en-US" altLang="ko-KR" dirty="0" smtClean="0"/>
              <a:t>	[Park and </a:t>
            </a:r>
            <a:r>
              <a:rPr lang="en-US" altLang="ko-KR" dirty="0" err="1" smtClean="0"/>
              <a:t>Hodgins</a:t>
            </a:r>
            <a:r>
              <a:rPr lang="en-US" altLang="ko-KR" dirty="0" smtClean="0"/>
              <a:t> 2008]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4193078" y="1366123"/>
            <a:ext cx="3045922" cy="1439409"/>
            <a:chOff x="3947511" y="1366123"/>
            <a:chExt cx="3045922" cy="1439409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47511" y="1384758"/>
              <a:ext cx="1178430" cy="1402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28186" y="1366123"/>
              <a:ext cx="1665247" cy="1439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4531721" y="2979103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[Park </a:t>
            </a:r>
            <a:r>
              <a:rPr lang="en-US" altLang="ko-KR" sz="1600" dirty="0">
                <a:latin typeface="Corbel" pitchFamily="34" charset="0"/>
              </a:rPr>
              <a:t>and </a:t>
            </a:r>
            <a:r>
              <a:rPr lang="en-US" altLang="ko-KR" sz="1600" dirty="0" err="1">
                <a:latin typeface="Corbel" pitchFamily="34" charset="0"/>
              </a:rPr>
              <a:t>Hodgins</a:t>
            </a:r>
            <a:r>
              <a:rPr lang="en-US" altLang="ko-KR" sz="1600" dirty="0">
                <a:latin typeface="Corbel" pitchFamily="34" charset="0"/>
              </a:rPr>
              <a:t> </a:t>
            </a:r>
            <a:r>
              <a:rPr lang="en-US" altLang="ko-KR" sz="1600" dirty="0" smtClean="0">
                <a:latin typeface="Corbel" pitchFamily="34" charset="0"/>
              </a:rPr>
              <a:t>2008]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SIGGRAPH 2011">
      <a:dk1>
        <a:srgbClr val="532903"/>
      </a:dk1>
      <a:lt1>
        <a:srgbClr val="784A2B"/>
      </a:lt1>
      <a:dk2>
        <a:srgbClr val="784A2B"/>
      </a:dk2>
      <a:lt2>
        <a:srgbClr val="96714E"/>
      </a:lt2>
      <a:accent1>
        <a:srgbClr val="78BD57"/>
      </a:accent1>
      <a:accent2>
        <a:srgbClr val="26A85C"/>
      </a:accent2>
      <a:accent3>
        <a:srgbClr val="117D7D"/>
      </a:accent3>
      <a:accent4>
        <a:srgbClr val="78BD57"/>
      </a:accent4>
      <a:accent5>
        <a:srgbClr val="43A7D7"/>
      </a:accent5>
      <a:accent6>
        <a:srgbClr val="0C569E"/>
      </a:accent6>
      <a:hlink>
        <a:srgbClr val="0C569E"/>
      </a:hlink>
      <a:folHlink>
        <a:srgbClr val="117D7D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stom Design 1">
        <a:dk1>
          <a:srgbClr val="A47F33"/>
        </a:dk1>
        <a:lt1>
          <a:srgbClr val="FFFFFF"/>
        </a:lt1>
        <a:dk2>
          <a:srgbClr val="483225"/>
        </a:dk2>
        <a:lt2>
          <a:srgbClr val="FFFFFF"/>
        </a:lt2>
        <a:accent1>
          <a:srgbClr val="92BFEB"/>
        </a:accent1>
        <a:accent2>
          <a:srgbClr val="F99D1C"/>
        </a:accent2>
        <a:accent3>
          <a:srgbClr val="B1ADAC"/>
        </a:accent3>
        <a:accent4>
          <a:srgbClr val="DADADA"/>
        </a:accent4>
        <a:accent5>
          <a:srgbClr val="C7DCF3"/>
        </a:accent5>
        <a:accent6>
          <a:srgbClr val="E28E18"/>
        </a:accent6>
        <a:hlink>
          <a:srgbClr val="A4D767"/>
        </a:hlink>
        <a:folHlink>
          <a:srgbClr val="00308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15118</TotalTime>
  <Words>2425</Words>
  <Application>Microsoft Office PowerPoint</Application>
  <PresentationFormat>사용자 지정</PresentationFormat>
  <Paragraphs>536</Paragraphs>
  <Slides>51</Slides>
  <Notes>46</Notes>
  <HiddenSlides>1</HiddenSlides>
  <MMClips>17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51</vt:i4>
      </vt:variant>
    </vt:vector>
  </HeadingPairs>
  <TitlesOfParts>
    <vt:vector size="52" baseType="lpstr">
      <vt:lpstr>Custom Design</vt:lpstr>
      <vt:lpstr>슬라이드 1</vt:lpstr>
      <vt:lpstr>Global Registration of Dynamic Range Scans for Articulated Model Reconstruction</vt:lpstr>
      <vt:lpstr>Introduction</vt:lpstr>
      <vt:lpstr>Challenges</vt:lpstr>
      <vt:lpstr>Previous Work</vt:lpstr>
      <vt:lpstr>Previous Work</vt:lpstr>
      <vt:lpstr>Previous Work</vt:lpstr>
      <vt:lpstr>Previous Work</vt:lpstr>
      <vt:lpstr>Previous Work</vt:lpstr>
      <vt:lpstr>Previous Work</vt:lpstr>
      <vt:lpstr>Previous Work</vt:lpstr>
      <vt:lpstr>Our approach</vt:lpstr>
      <vt:lpstr>Features</vt:lpstr>
      <vt:lpstr>Reconstructing Articulated Models</vt:lpstr>
      <vt:lpstr>Algorithm Overview</vt:lpstr>
      <vt:lpstr>Algorithm Overview</vt:lpstr>
      <vt:lpstr>Algorithm Overview</vt:lpstr>
      <vt:lpstr>Algorithm Overview</vt:lpstr>
      <vt:lpstr>Algorithm Overview</vt:lpstr>
      <vt:lpstr>Part I: Initialization</vt:lpstr>
      <vt:lpstr>Initialization</vt:lpstr>
      <vt:lpstr>Initialization</vt:lpstr>
      <vt:lpstr>Initialization</vt:lpstr>
      <vt:lpstr>Initialization</vt:lpstr>
      <vt:lpstr>Initialization</vt:lpstr>
      <vt:lpstr>Initialization</vt:lpstr>
      <vt:lpstr>Part II: Global Refinement</vt:lpstr>
      <vt:lpstr>Global Refinement</vt:lpstr>
      <vt:lpstr>Dynamic Sample Graph (DSG)</vt:lpstr>
      <vt:lpstr>Global Refinement</vt:lpstr>
      <vt:lpstr>Transformation Optimization</vt:lpstr>
      <vt:lpstr>Transformation Optimization</vt:lpstr>
      <vt:lpstr>Joint Constraint</vt:lpstr>
      <vt:lpstr>Joint Constraint</vt:lpstr>
      <vt:lpstr>Label Optimization</vt:lpstr>
      <vt:lpstr>Label Optimization</vt:lpstr>
      <vt:lpstr>Global Refinement: Fast Forward</vt:lpstr>
      <vt:lpstr>Algorithm Overview</vt:lpstr>
      <vt:lpstr>Post-processing</vt:lpstr>
      <vt:lpstr>Results</vt:lpstr>
      <vt:lpstr>Results: Registration</vt:lpstr>
      <vt:lpstr>Results: Registration</vt:lpstr>
      <vt:lpstr>Results: Registration</vt:lpstr>
      <vt:lpstr>Ground truth comparison</vt:lpstr>
      <vt:lpstr>Results: Inverse Kinematics</vt:lpstr>
      <vt:lpstr>Limitations</vt:lpstr>
      <vt:lpstr>Limitations</vt:lpstr>
      <vt:lpstr>Conclusions</vt:lpstr>
      <vt:lpstr>Future Work</vt:lpstr>
      <vt:lpstr>Acknowledgements</vt:lpstr>
      <vt:lpstr>슬라이드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 Overby</dc:creator>
  <cp:lastModifiedBy>S3D</cp:lastModifiedBy>
  <cp:revision>265</cp:revision>
  <dcterms:created xsi:type="dcterms:W3CDTF">2010-04-08T22:04:55Z</dcterms:created>
  <dcterms:modified xsi:type="dcterms:W3CDTF">2011-07-27T05:11:47Z</dcterms:modified>
</cp:coreProperties>
</file>